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8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8" r:id="rId21"/>
    <p:sldId id="286" r:id="rId22"/>
    <p:sldId id="281" r:id="rId23"/>
    <p:sldId id="283" r:id="rId24"/>
    <p:sldId id="284" r:id="rId25"/>
    <p:sldId id="285" r:id="rId26"/>
    <p:sldId id="279" r:id="rId27"/>
    <p:sldId id="280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3" r:id="rId38"/>
    <p:sldId id="304" r:id="rId39"/>
    <p:sldId id="305" r:id="rId40"/>
    <p:sldId id="310" r:id="rId41"/>
    <p:sldId id="313" r:id="rId42"/>
    <p:sldId id="316" r:id="rId43"/>
    <p:sldId id="315" r:id="rId44"/>
    <p:sldId id="317" r:id="rId45"/>
    <p:sldId id="319" r:id="rId46"/>
    <p:sldId id="320" r:id="rId47"/>
    <p:sldId id="321" r:id="rId48"/>
    <p:sldId id="322" r:id="rId49"/>
    <p:sldId id="323" r:id="rId50"/>
    <p:sldId id="324" r:id="rId51"/>
    <p:sldId id="328" r:id="rId52"/>
    <p:sldId id="325" r:id="rId53"/>
    <p:sldId id="334" r:id="rId54"/>
    <p:sldId id="337" r:id="rId55"/>
    <p:sldId id="335" r:id="rId56"/>
    <p:sldId id="336" r:id="rId57"/>
    <p:sldId id="327" r:id="rId58"/>
    <p:sldId id="329" r:id="rId59"/>
    <p:sldId id="330" r:id="rId60"/>
    <p:sldId id="331" r:id="rId61"/>
    <p:sldId id="264" r:id="rId62"/>
    <p:sldId id="338" r:id="rId63"/>
    <p:sldId id="326" r:id="rId64"/>
    <p:sldId id="318" r:id="rId65"/>
    <p:sldId id="312" r:id="rId66"/>
    <p:sldId id="291" r:id="rId67"/>
    <p:sldId id="290" r:id="rId68"/>
    <p:sldId id="307" r:id="rId69"/>
    <p:sldId id="311" r:id="rId70"/>
    <p:sldId id="314" r:id="rId71"/>
    <p:sldId id="302" r:id="rId72"/>
    <p:sldId id="308" r:id="rId73"/>
    <p:sldId id="309" r:id="rId74"/>
    <p:sldId id="306" r:id="rId75"/>
    <p:sldId id="289" r:id="rId76"/>
    <p:sldId id="263" r:id="rId77"/>
    <p:sldId id="265" r:id="rId78"/>
    <p:sldId id="269" r:id="rId79"/>
    <p:sldId id="28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69401-9FA6-434B-874E-7F19F5DA1BCB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3D61E-2401-6F4B-9142-5F2E3863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5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 vs CD14 (No Neu in the </a:t>
            </a:r>
            <a:r>
              <a:rPr lang="en-US" dirty="0" err="1"/>
              <a:t>sm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3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 vs CD14 (No Neu in the </a:t>
            </a:r>
            <a:r>
              <a:rPr lang="en-US" dirty="0" err="1"/>
              <a:t>sm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8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*pure </a:t>
            </a:r>
            <a:r>
              <a:rPr lang="en-US" dirty="0" err="1"/>
              <a:t>gt</a:t>
            </a:r>
            <a:r>
              <a:rPr lang="en-US" dirty="0"/>
              <a:t> result is slightly wrong(worse) here</a:t>
            </a:r>
          </a:p>
          <a:p>
            <a:r>
              <a:rPr lang="en-US" dirty="0"/>
              <a:t>Because of including Neu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97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Wgbs_g50_g15_450pos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9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Higher SM to Lower FACS</a:t>
            </a:r>
            <a:br>
              <a:rPr lang="en-US" dirty="0"/>
            </a:br>
            <a:r>
              <a:rPr lang="en-US" dirty="0"/>
              <a:t>But not </a:t>
            </a:r>
            <a:r>
              <a:rPr lang="en-US" dirty="0" err="1"/>
              <a:t>otherway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2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cfDNA</a:t>
            </a:r>
            <a:r>
              <a:rPr lang="en-US" dirty="0"/>
              <a:t> either Neu or CD14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2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cfDNA</a:t>
            </a:r>
            <a:r>
              <a:rPr lang="en-US" dirty="0"/>
              <a:t> either Neu or CD14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1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 err="1"/>
              <a:t>mann</a:t>
            </a:r>
            <a:r>
              <a:rPr lang="en-US" dirty="0"/>
              <a:t> </a:t>
            </a:r>
            <a:r>
              <a:rPr lang="en-US" dirty="0" err="1"/>
              <a:t>whitney</a:t>
            </a:r>
            <a:r>
              <a:rPr lang="en-US" dirty="0"/>
              <a:t> on blug50 hypo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61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29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46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Block level may tolerate the noise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7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Leukocyte hypo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3D61E-2401-6F4B-9142-5F2E386328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4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364D-3230-DD46-A05A-6C5D5F9E8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761B2-52C0-A64C-8F8D-B520D7182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445DB-BCCC-9F42-8342-2E61D770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B187-F1F0-EE4A-BAF8-FF6E4B0A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753E-E29D-2E49-A942-E3CCA47D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9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BFBD-E6B6-F745-90C3-DE5CF198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BD7A7-96C7-5642-9CA5-D5A3CAA15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565F9-A136-6648-94BE-589CB651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035B4-85A9-024F-BBB2-84D06859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929D7-FB79-6140-BA69-A6127358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9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93FAB4-FC18-294C-8CE2-CFFC1E5DD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9EE5E-BC44-B743-8045-3456A13FB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25C88-6F38-874F-88CD-E8468D99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66A21-798E-734E-90F1-92227532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47C8-790A-3C4D-98BD-674C0BEB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3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6566-8B0A-904B-BBA3-97EFFC96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817-7294-8B47-A10D-C5D1DDD01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BE51-4070-6C42-98FB-3F36158B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33034-E65E-0449-9B3A-8DE917440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6BC4-5D03-544F-801C-CEA84058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9641-CA48-7E42-897F-F02A1323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51B6D-B79B-9645-A153-75A968F62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38FF-8DD8-E543-9E27-48B373AC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98B8C-D51B-6E40-A455-ECFF5401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E046E-63B2-424F-BC18-CE3569DF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ADCF-2AC0-DD46-91ED-14AC5072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D85DE-41F2-744D-8898-5088D3403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84FBD-6C6A-0240-8A3A-27AFD1238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D864-9139-994A-85B1-25F7B975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BE4FD-BC28-CF46-89C8-34651C48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BE783-54B2-5548-8F6F-AC24D2A1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2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5625-9674-FE4E-BD75-EAFA3526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37F41-BFAC-2047-8453-FFE5B7968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A68BC-5A8B-BF44-9762-DF815005F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51F21-5DCE-A949-A6FC-B30F35C65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2CDA-6224-2047-8D0A-883009DD8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143350-2F4B-2448-B411-EFC44084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72EB3B-FB17-0F4A-B1CA-DA1A050D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232F1-311F-2D4B-B0B2-ED1EBEF7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CC05-D0B8-D94B-964F-31C6DB83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F3039-090D-824F-A93B-25D13FCC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328C7-8349-1C40-A7C4-B7A03ABF6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9C234-E364-154A-9948-60AD1B44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49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FD642-DC4C-DE4F-B9FC-FD3AF917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CC025-DA82-FF49-A1C4-3679309D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4547B-1100-B14D-A134-963BBDB7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4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FB7A-BDBB-104D-9AEC-B20AF2C6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67454-DE17-A740-A6CD-3A0DA7E6A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9B6BB-F542-CE42-B664-47EB73075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554F1-6C73-B04D-906A-ABEAC11F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A9C96-5315-1D45-9CE1-43580F005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A90E2-9D23-FC48-88BC-9DAF559B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2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DB7D-218F-AE46-8A90-8523F42E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D935C-4CD6-4C4D-B2B5-148D3D5B9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CE0A6-F02D-AF4A-9F00-5AAA68A2B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1771D-0CE8-624E-AACC-69B63A88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DFF5D-0711-5F4B-B74D-E5AC48C6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942E3-D873-7849-B954-41ADDCDA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1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6D46D-7A26-1C49-B813-7F67D3C05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21F28-C3AF-9A44-911A-CBA981065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4C544-9EC7-C443-AE6B-1587350AB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0CF88-3212-774F-8F40-9559BACA10A7}" type="datetimeFigureOut">
              <a:rPr lang="en-US" smtClean="0"/>
              <a:t>11/18/20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9A60C-E943-4F40-B755-0AFEC9847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6A12E-6E85-2F46-8F29-D5594CF45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5F0E4-4FF8-0E45-9EDA-3E005CAB5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8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6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91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101.emf"/><Relationship Id="rId4" Type="http://schemas.openxmlformats.org/officeDocument/2006/relationships/image" Target="../media/image10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8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14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4738-859F-6343-9D4E-29067D0A73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 using public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B150E-D306-BC49-BA55-07540F20F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99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DD65D-FEBB-7342-B4F0-8C049CA0D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4368" y="1495181"/>
            <a:ext cx="5139381" cy="412707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4F2EE5-836C-5B43-B619-02FFF3E3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49" y="1445912"/>
            <a:ext cx="5235351" cy="39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2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9796-BAFB-5644-B9F5-2A78872E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Accomando</a:t>
            </a:r>
            <a:r>
              <a:rPr lang="en-US" dirty="0"/>
              <a:t>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ADFB6D-AAE6-D34A-A177-EC2738933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0" y="2705883"/>
            <a:ext cx="6007100" cy="3327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C9065-9B0C-3844-A9D8-771E7197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2705883"/>
            <a:ext cx="6007100" cy="332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C642C-4B1B-0945-91A5-E15ED189615C}"/>
              </a:ext>
            </a:extLst>
          </p:cNvPr>
          <p:cNvSpPr txBox="1"/>
          <p:nvPr/>
        </p:nvSpPr>
        <p:spPr>
          <a:xfrm>
            <a:off x="1705946" y="2013619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DBD70-646B-AE45-AC54-EEF19FC6DD4E}"/>
              </a:ext>
            </a:extLst>
          </p:cNvPr>
          <p:cNvSpPr txBox="1"/>
          <p:nvPr/>
        </p:nvSpPr>
        <p:spPr>
          <a:xfrm>
            <a:off x="8135579" y="20136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SM</a:t>
            </a:r>
          </a:p>
        </p:txBody>
      </p:sp>
    </p:spTree>
    <p:extLst>
      <p:ext uri="{BB962C8B-B14F-4D97-AF65-F5344CB8AC3E}">
        <p14:creationId xmlns:p14="http://schemas.microsoft.com/office/powerpoint/2010/main" val="401667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9796-BAFB-5644-B9F5-2A78872E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Accomando</a:t>
            </a:r>
            <a:r>
              <a:rPr lang="en-US" dirty="0"/>
              <a:t> dataset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1CE4CB-12D9-3C4A-B887-94B6028FB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432" y="2206180"/>
            <a:ext cx="7155136" cy="3963310"/>
          </a:xfrm>
        </p:spPr>
      </p:pic>
    </p:spTree>
    <p:extLst>
      <p:ext uri="{BB962C8B-B14F-4D97-AF65-F5344CB8AC3E}">
        <p14:creationId xmlns:p14="http://schemas.microsoft.com/office/powerpoint/2010/main" val="266053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C651-1585-1445-83BE-B949F247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Combined(</a:t>
            </a:r>
            <a:r>
              <a:rPr lang="en-US" dirty="0" err="1"/>
              <a:t>hypo+hyper</a:t>
            </a:r>
            <a:r>
              <a:rPr lang="en-US" dirty="0"/>
              <a:t>) SM from </a:t>
            </a:r>
            <a:r>
              <a:rPr lang="en-US" dirty="0" err="1"/>
              <a:t>Reinius</a:t>
            </a:r>
            <a:r>
              <a:rPr lang="en-US" dirty="0"/>
              <a:t>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6DC8B-5F34-8B4D-B6CD-F10CF6C70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223" y="-429826"/>
            <a:ext cx="8403474" cy="8403474"/>
          </a:xfrm>
        </p:spPr>
      </p:pic>
    </p:spTree>
    <p:extLst>
      <p:ext uri="{BB962C8B-B14F-4D97-AF65-F5344CB8AC3E}">
        <p14:creationId xmlns:p14="http://schemas.microsoft.com/office/powerpoint/2010/main" val="273900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C7922F-E1E7-C74E-B666-A2550F00AA94}"/>
              </a:ext>
            </a:extLst>
          </p:cNvPr>
          <p:cNvSpPr txBox="1">
            <a:spLocks/>
          </p:cNvSpPr>
          <p:nvPr/>
        </p:nvSpPr>
        <p:spPr>
          <a:xfrm>
            <a:off x="838200" y="2827"/>
            <a:ext cx="9240795" cy="1018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Deconvolution Result(</a:t>
            </a:r>
            <a:r>
              <a:rPr lang="en-US" sz="2000" dirty="0" err="1"/>
              <a:t>Reinius</a:t>
            </a:r>
            <a:r>
              <a:rPr lang="en-US" sz="2000" dirty="0"/>
              <a:t> WB, PBMC, Granulocytes)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331FF-CA44-4C4B-8E6E-F0E5E0AF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5" y="3706010"/>
            <a:ext cx="2930864" cy="2930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D08DB-4E24-2A42-88B0-49885D3C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45" y="3656582"/>
            <a:ext cx="3182887" cy="3182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A8F4CA-BBF4-F944-A015-BCC70E07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784" y="3630873"/>
            <a:ext cx="3182887" cy="3182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B91081-9FB0-D644-8957-E1B0FFE1E827}"/>
              </a:ext>
            </a:extLst>
          </p:cNvPr>
          <p:cNvSpPr txBox="1"/>
          <p:nvPr/>
        </p:nvSpPr>
        <p:spPr>
          <a:xfrm rot="16200000">
            <a:off x="-407776" y="454728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Hypo+Hyper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1EA7F-BA7A-5044-BD84-EB8666125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65967"/>
            <a:ext cx="2741187" cy="2741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03CD51-2AF6-1B41-9854-7AF64FB40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945" y="710530"/>
            <a:ext cx="3182888" cy="3182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AB4FDD-3B5A-1449-A0A7-8FDAD99BA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131" y="447985"/>
            <a:ext cx="3143023" cy="31430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E9AA71-5299-EA42-B7E3-78E2678989BB}"/>
              </a:ext>
            </a:extLst>
          </p:cNvPr>
          <p:cNvSpPr txBox="1"/>
          <p:nvPr/>
        </p:nvSpPr>
        <p:spPr>
          <a:xfrm rot="16200000">
            <a:off x="-398507" y="1729946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Hypo </a:t>
            </a:r>
          </a:p>
        </p:txBody>
      </p:sp>
    </p:spTree>
    <p:extLst>
      <p:ext uri="{BB962C8B-B14F-4D97-AF65-F5344CB8AC3E}">
        <p14:creationId xmlns:p14="http://schemas.microsoft.com/office/powerpoint/2010/main" val="163459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B91081-9FB0-D644-8957-E1B0FFE1E827}"/>
              </a:ext>
            </a:extLst>
          </p:cNvPr>
          <p:cNvSpPr txBox="1"/>
          <p:nvPr/>
        </p:nvSpPr>
        <p:spPr>
          <a:xfrm rot="16200000">
            <a:off x="-407776" y="454728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Hypo+Hyper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CAE3A-F34B-CF4F-8BDD-87EA1391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1950"/>
            <a:ext cx="3085414" cy="308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7F058-0C02-AB48-BDEB-70D84B2F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66" y="3611950"/>
            <a:ext cx="3085414" cy="3085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BD4A80-D952-9144-8F06-1ACD2CAA3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813" y="3361772"/>
            <a:ext cx="3255273" cy="3255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3D1769-3403-4246-A065-0E2F0496178A}"/>
              </a:ext>
            </a:extLst>
          </p:cNvPr>
          <p:cNvSpPr txBox="1"/>
          <p:nvPr/>
        </p:nvSpPr>
        <p:spPr>
          <a:xfrm rot="16200000">
            <a:off x="-398507" y="1729946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Hypo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DB665-9CB3-6541-A35F-DB89A02E8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20" y="998119"/>
            <a:ext cx="2797768" cy="27977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05D0A1-B5B0-F74D-8198-5EE5A2473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255" y="672482"/>
            <a:ext cx="2797768" cy="2797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492279-7A3F-2D4E-98B2-B54540EAFF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4813" y="358660"/>
            <a:ext cx="3111904" cy="311190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F93901E-5864-6348-9698-125EAE410236}"/>
              </a:ext>
            </a:extLst>
          </p:cNvPr>
          <p:cNvSpPr txBox="1">
            <a:spLocks/>
          </p:cNvSpPr>
          <p:nvPr/>
        </p:nvSpPr>
        <p:spPr>
          <a:xfrm>
            <a:off x="838200" y="2827"/>
            <a:ext cx="9240795" cy="1018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Deconvolution Result(</a:t>
            </a:r>
            <a:r>
              <a:rPr lang="en-US" sz="2000" dirty="0" err="1"/>
              <a:t>Reinius</a:t>
            </a:r>
            <a:r>
              <a:rPr lang="en-US" sz="2000" dirty="0"/>
              <a:t> WB, PBMC, Granulocytes)</a:t>
            </a:r>
          </a:p>
        </p:txBody>
      </p:sp>
    </p:spTree>
    <p:extLst>
      <p:ext uri="{BB962C8B-B14F-4D97-AF65-F5344CB8AC3E}">
        <p14:creationId xmlns:p14="http://schemas.microsoft.com/office/powerpoint/2010/main" val="418212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9796-BAFB-5644-B9F5-2A78872E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Accomando</a:t>
            </a:r>
            <a:r>
              <a:rPr lang="en-US" dirty="0"/>
              <a:t>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C9065-9B0C-3844-A9D8-771E7197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40" y="2569253"/>
            <a:ext cx="6007100" cy="332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C642C-4B1B-0945-91A5-E15ED189615C}"/>
              </a:ext>
            </a:extLst>
          </p:cNvPr>
          <p:cNvSpPr txBox="1"/>
          <p:nvPr/>
        </p:nvSpPr>
        <p:spPr>
          <a:xfrm>
            <a:off x="1705946" y="2013619"/>
            <a:ext cx="185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SM (</a:t>
            </a:r>
            <a:r>
              <a:rPr lang="en-US" dirty="0" err="1"/>
              <a:t>hypo+hyper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DBD70-646B-AE45-AC54-EEF19FC6DD4E}"/>
              </a:ext>
            </a:extLst>
          </p:cNvPr>
          <p:cNvSpPr txBox="1"/>
          <p:nvPr/>
        </p:nvSpPr>
        <p:spPr>
          <a:xfrm>
            <a:off x="8135579" y="2013619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SM(hypo)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C2A4D-25FB-044E-9872-6EA71B04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23" y="2524726"/>
            <a:ext cx="6007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2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F0612-F343-9649-890D-59FEE9B7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 based on our WGBS data (450k positions)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346B2-FFC7-6941-AC44-0677E7FC5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29" y="-129145"/>
            <a:ext cx="7412874" cy="7412874"/>
          </a:xfrm>
        </p:spPr>
      </p:pic>
    </p:spTree>
    <p:extLst>
      <p:ext uri="{BB962C8B-B14F-4D97-AF65-F5344CB8AC3E}">
        <p14:creationId xmlns:p14="http://schemas.microsoft.com/office/powerpoint/2010/main" val="81539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6124-BAAD-7A46-A5B1-E17E9DCC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</a:t>
            </a:r>
            <a:r>
              <a:rPr lang="en-US" dirty="0" err="1"/>
              <a:t>Reinius</a:t>
            </a:r>
            <a:r>
              <a:rPr lang="en-US" dirty="0"/>
              <a:t> pure data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FCFAD1E-CCB7-7346-8791-74C04C9C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9472" y="0"/>
            <a:ext cx="7963746" cy="7412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CF72C-E5AF-2944-92A7-194A2250E418}"/>
              </a:ext>
            </a:extLst>
          </p:cNvPr>
          <p:cNvSpPr txBox="1"/>
          <p:nvPr/>
        </p:nvSpPr>
        <p:spPr>
          <a:xfrm>
            <a:off x="1517589" y="150602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(our </a:t>
            </a:r>
            <a:r>
              <a:rPr lang="en-US" dirty="0" err="1"/>
              <a:t>wgbs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7FBED2-36E9-434C-B981-C885744D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71" y="0"/>
            <a:ext cx="7963746" cy="74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2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6124-BAAD-7A46-A5B1-E17E9DCC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Blueprint pure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59D33-955B-7D48-BA26-CD68D514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87" y="11274"/>
            <a:ext cx="7721887" cy="7141779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D9E6C12-BA06-8249-8BE9-E22CFC06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9472" y="0"/>
            <a:ext cx="7963746" cy="7412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CC421C-10F7-F64B-BCC4-8F48C549FFAB}"/>
              </a:ext>
            </a:extLst>
          </p:cNvPr>
          <p:cNvSpPr txBox="1"/>
          <p:nvPr/>
        </p:nvSpPr>
        <p:spPr>
          <a:xfrm>
            <a:off x="1517589" y="150602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(our </a:t>
            </a:r>
            <a:r>
              <a:rPr lang="en-US" dirty="0" err="1"/>
              <a:t>wgbs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519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AD6A4-FE80-3F45-A515-B3BD098A9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579" y="-466319"/>
            <a:ext cx="8411714" cy="84117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08854-E556-5A49-BBBE-F869B4FF9399}"/>
              </a:ext>
            </a:extLst>
          </p:cNvPr>
          <p:cNvSpPr txBox="1"/>
          <p:nvPr/>
        </p:nvSpPr>
        <p:spPr>
          <a:xfrm>
            <a:off x="4670860" y="1099752"/>
            <a:ext cx="288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(using 450k </a:t>
            </a:r>
            <a:r>
              <a:rPr lang="en-US" dirty="0" err="1"/>
              <a:t>Reinius</a:t>
            </a:r>
            <a:r>
              <a:rPr lang="en-US" dirty="0"/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713429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AEDFB7-E724-4640-8549-8971C5D2A399}"/>
              </a:ext>
            </a:extLst>
          </p:cNvPr>
          <p:cNvSpPr txBox="1"/>
          <p:nvPr/>
        </p:nvSpPr>
        <p:spPr>
          <a:xfrm>
            <a:off x="7735330" y="1825625"/>
            <a:ext cx="151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Blueprint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44B6D-C033-E34F-944A-212BD231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8" y="2408527"/>
            <a:ext cx="5002115" cy="3362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6600ED-29D8-8A48-A613-65A6FE1A5071}"/>
              </a:ext>
            </a:extLst>
          </p:cNvPr>
          <p:cNvSpPr txBox="1"/>
          <p:nvPr/>
        </p:nvSpPr>
        <p:spPr>
          <a:xfrm>
            <a:off x="2100649" y="1931482"/>
            <a:ext cx="132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Reinius</a:t>
            </a:r>
            <a:r>
              <a:rPr lang="en-US" dirty="0"/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EF4F09-615F-174A-BD0F-8C9492D3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69" y="2408527"/>
            <a:ext cx="5002115" cy="40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2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1488-A6A7-0C44-935F-4B083ADB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Bulk PBMC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B4C3976-638E-F240-A15D-CDF47FFA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82" y="1825625"/>
            <a:ext cx="8472332" cy="46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4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E67F84-EFE5-A74E-90E9-37F5B21FB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01" y="2444855"/>
            <a:ext cx="5749576" cy="318475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1507A77-F556-AB44-99DD-B9D07FD12FC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Accomando dataset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68304-909C-904D-91CA-B2E44E46E129}"/>
              </a:ext>
            </a:extLst>
          </p:cNvPr>
          <p:cNvSpPr txBox="1"/>
          <p:nvPr/>
        </p:nvSpPr>
        <p:spPr>
          <a:xfrm>
            <a:off x="1755229" y="1959305"/>
            <a:ext cx="182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SM(WGBS based)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9FD3D-4679-0A4C-9785-7B85722878E3}"/>
              </a:ext>
            </a:extLst>
          </p:cNvPr>
          <p:cNvSpPr txBox="1"/>
          <p:nvPr/>
        </p:nvSpPr>
        <p:spPr>
          <a:xfrm>
            <a:off x="6610155" y="1959305"/>
            <a:ext cx="455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from </a:t>
            </a:r>
            <a:r>
              <a:rPr lang="en-US" dirty="0" err="1"/>
              <a:t>Reinius</a:t>
            </a:r>
            <a:r>
              <a:rPr lang="en-US" dirty="0"/>
              <a:t> data without considering Neu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8AB33-1E76-5547-B848-CE100A6A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24" y="2444854"/>
            <a:ext cx="6007100" cy="332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939DF5-544C-A44A-AF9E-35DB16FA35CC}"/>
              </a:ext>
            </a:extLst>
          </p:cNvPr>
          <p:cNvSpPr txBox="1"/>
          <p:nvPr/>
        </p:nvSpPr>
        <p:spPr>
          <a:xfrm>
            <a:off x="2820381" y="5917274"/>
            <a:ext cx="694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Difference between FACS ground truth and Signature Matrix resolution</a:t>
            </a:r>
          </a:p>
        </p:txBody>
      </p:sp>
    </p:spTree>
    <p:extLst>
      <p:ext uri="{BB962C8B-B14F-4D97-AF65-F5344CB8AC3E}">
        <p14:creationId xmlns:p14="http://schemas.microsoft.com/office/powerpoint/2010/main" val="354115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507A77-F556-AB44-99DD-B9D07FD12FC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Accomando</a:t>
            </a:r>
            <a:r>
              <a:rPr lang="en-US" dirty="0"/>
              <a:t> dataset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974383-FF4E-194B-8FB3-74BED674E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630" y="2049520"/>
            <a:ext cx="7362068" cy="407793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3A933-45FD-FD4D-B2C6-9888BF5D9499}"/>
              </a:ext>
            </a:extLst>
          </p:cNvPr>
          <p:cNvSpPr txBox="1"/>
          <p:nvPr/>
        </p:nvSpPr>
        <p:spPr>
          <a:xfrm>
            <a:off x="2820381" y="5917274"/>
            <a:ext cx="694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Difference between FACS ground truth and Signature Matrix resolution</a:t>
            </a:r>
          </a:p>
        </p:txBody>
      </p:sp>
    </p:spTree>
    <p:extLst>
      <p:ext uri="{BB962C8B-B14F-4D97-AF65-F5344CB8AC3E}">
        <p14:creationId xmlns:p14="http://schemas.microsoft.com/office/powerpoint/2010/main" val="3733772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5A86-52BD-D044-B3A8-6BBEA106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our Bulk PBMC(revisited)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03B74-6142-7D47-A979-74B1CE447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95" y="2774731"/>
            <a:ext cx="5708438" cy="31619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E024F-A2FF-B44D-B625-FACD376E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74732"/>
            <a:ext cx="5708437" cy="3161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BC22DC-0DE3-CC48-9E39-B107CFBFE478}"/>
              </a:ext>
            </a:extLst>
          </p:cNvPr>
          <p:cNvSpPr txBox="1"/>
          <p:nvPr/>
        </p:nvSpPr>
        <p:spPr>
          <a:xfrm>
            <a:off x="2100649" y="2310714"/>
            <a:ext cx="182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SM(WGBS based)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E16C2-4F23-7646-BAA9-42C5E62F87B8}"/>
              </a:ext>
            </a:extLst>
          </p:cNvPr>
          <p:cNvSpPr txBox="1"/>
          <p:nvPr/>
        </p:nvSpPr>
        <p:spPr>
          <a:xfrm>
            <a:off x="6449517" y="2310714"/>
            <a:ext cx="455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from </a:t>
            </a:r>
            <a:r>
              <a:rPr lang="en-US" dirty="0" err="1"/>
              <a:t>Reinius</a:t>
            </a:r>
            <a:r>
              <a:rPr lang="en-US" dirty="0"/>
              <a:t> data without considering Neu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61F04F-6C86-B74C-B6C3-E5FB53811106}"/>
              </a:ext>
            </a:extLst>
          </p:cNvPr>
          <p:cNvSpPr txBox="1"/>
          <p:nvPr/>
        </p:nvSpPr>
        <p:spPr>
          <a:xfrm>
            <a:off x="2820381" y="5917274"/>
            <a:ext cx="694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Difference between FACS ground truth and Signature Matrix resolution</a:t>
            </a:r>
          </a:p>
        </p:txBody>
      </p:sp>
    </p:spTree>
    <p:extLst>
      <p:ext uri="{BB962C8B-B14F-4D97-AF65-F5344CB8AC3E}">
        <p14:creationId xmlns:p14="http://schemas.microsoft.com/office/powerpoint/2010/main" val="338309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5A86-52BD-D044-B3A8-6BBEA106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our Bulk PBMC(revisited)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E3B6D-0378-A748-84DD-82A0C890BA59}"/>
              </a:ext>
            </a:extLst>
          </p:cNvPr>
          <p:cNvSpPr txBox="1"/>
          <p:nvPr/>
        </p:nvSpPr>
        <p:spPr>
          <a:xfrm>
            <a:off x="2820381" y="5917274"/>
            <a:ext cx="694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Difference between FACS ground truth and Signature Matrix resolution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6A4F502-2D31-7448-910E-1F025FFB1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6311" y="-252504"/>
            <a:ext cx="7110504" cy="711050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DDC43C-5ED2-494E-9D9B-C7B7DB30F5DB}"/>
              </a:ext>
            </a:extLst>
          </p:cNvPr>
          <p:cNvSpPr txBox="1"/>
          <p:nvPr/>
        </p:nvSpPr>
        <p:spPr>
          <a:xfrm>
            <a:off x="1421028" y="1321356"/>
            <a:ext cx="356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 (using 450k </a:t>
            </a:r>
            <a:r>
              <a:rPr lang="en-US" dirty="0" err="1"/>
              <a:t>Reinius</a:t>
            </a:r>
            <a:r>
              <a:rPr lang="en-US" dirty="0"/>
              <a:t> data)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A4D263-8AB9-1545-9B0D-C40EE351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359" y="1583626"/>
            <a:ext cx="3595925" cy="1991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8A42B-767A-CF4D-A67C-377993A66A89}"/>
              </a:ext>
            </a:extLst>
          </p:cNvPr>
          <p:cNvSpPr txBox="1"/>
          <p:nvPr/>
        </p:nvSpPr>
        <p:spPr>
          <a:xfrm rot="16200000">
            <a:off x="5288814" y="2305297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Accomando</a:t>
            </a:r>
            <a:r>
              <a:rPr lang="en-US" sz="1400" dirty="0"/>
              <a:t>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D01229-0933-FE45-905F-6A655CCEA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26" y="3502225"/>
            <a:ext cx="4492190" cy="24882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5B9C56-81AC-8241-9EB9-97601FCD7A8C}"/>
              </a:ext>
            </a:extLst>
          </p:cNvPr>
          <p:cNvSpPr txBox="1"/>
          <p:nvPr/>
        </p:nvSpPr>
        <p:spPr>
          <a:xfrm rot="16200000">
            <a:off x="5654541" y="4385355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BULK PBMC</a:t>
            </a:r>
          </a:p>
        </p:txBody>
      </p:sp>
    </p:spTree>
    <p:extLst>
      <p:ext uri="{BB962C8B-B14F-4D97-AF65-F5344CB8AC3E}">
        <p14:creationId xmlns:p14="http://schemas.microsoft.com/office/powerpoint/2010/main" val="25203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15F529-E0B1-B343-9147-CDA30B5B8492}"/>
              </a:ext>
            </a:extLst>
          </p:cNvPr>
          <p:cNvSpPr txBox="1">
            <a:spLocks/>
          </p:cNvSpPr>
          <p:nvPr/>
        </p:nvSpPr>
        <p:spPr>
          <a:xfrm>
            <a:off x="838200" y="2827"/>
            <a:ext cx="9240795" cy="1018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Deconvolution Result(</a:t>
            </a:r>
            <a:r>
              <a:rPr lang="en-US" sz="2000" dirty="0" err="1"/>
              <a:t>Reinius</a:t>
            </a:r>
            <a:r>
              <a:rPr lang="en-US" sz="2000" dirty="0"/>
              <a:t> WB, PBMC)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761AAE-338E-2745-82F7-6E03349F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27" y="2298357"/>
            <a:ext cx="3601994" cy="360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8E033-94E6-2F49-88AE-FF0EF93E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21" y="2174789"/>
            <a:ext cx="3818238" cy="3818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AA615-416D-C144-A0A1-FF6B2E8AA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15" y="2174789"/>
            <a:ext cx="3818238" cy="38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6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15F529-E0B1-B343-9147-CDA30B5B8492}"/>
              </a:ext>
            </a:extLst>
          </p:cNvPr>
          <p:cNvSpPr txBox="1">
            <a:spLocks/>
          </p:cNvSpPr>
          <p:nvPr/>
        </p:nvSpPr>
        <p:spPr>
          <a:xfrm>
            <a:off x="838200" y="2827"/>
            <a:ext cx="9240795" cy="1018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Deconvolution Result(</a:t>
            </a:r>
            <a:r>
              <a:rPr lang="en-US" sz="2000" dirty="0" err="1"/>
              <a:t>Reinius</a:t>
            </a:r>
            <a:r>
              <a:rPr lang="en-US" sz="2000" dirty="0"/>
              <a:t> WB, PBMC)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DE30E-4837-1E4D-9D05-35AFF64B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9" y="1210961"/>
            <a:ext cx="5220730" cy="5220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62D67-4627-794F-8EC3-9929C34A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83" y="1210961"/>
            <a:ext cx="5134233" cy="51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32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1A92-1A46-F14B-844A-5408D5C1A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1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SM based on Blueprint data</a:t>
            </a:r>
          </a:p>
        </p:txBody>
      </p:sp>
    </p:spTree>
    <p:extLst>
      <p:ext uri="{BB962C8B-B14F-4D97-AF65-F5344CB8AC3E}">
        <p14:creationId xmlns:p14="http://schemas.microsoft.com/office/powerpoint/2010/main" val="2896124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601BF-8403-9C41-884F-58170B7A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03284" y="0"/>
            <a:ext cx="6547945" cy="65479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E4EE4-BCD9-8D4C-BC97-DD6DF50EB8A4}"/>
              </a:ext>
            </a:extLst>
          </p:cNvPr>
          <p:cNvSpPr txBox="1"/>
          <p:nvPr/>
        </p:nvSpPr>
        <p:spPr>
          <a:xfrm>
            <a:off x="1597572" y="1043567"/>
            <a:ext cx="15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(Blueprint)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48954-8EC7-3A43-92BF-DCFC0CEB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31" y="0"/>
            <a:ext cx="6702972" cy="67029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B51212-7B0D-1745-A092-3E1B63DFE3C6}"/>
              </a:ext>
            </a:extLst>
          </p:cNvPr>
          <p:cNvSpPr txBox="1"/>
          <p:nvPr/>
        </p:nvSpPr>
        <p:spPr>
          <a:xfrm>
            <a:off x="8040414" y="1043567"/>
            <a:ext cx="18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Reinius</a:t>
            </a:r>
            <a:r>
              <a:rPr lang="en-US" dirty="0"/>
              <a:t> pure data</a:t>
            </a:r>
          </a:p>
        </p:txBody>
      </p:sp>
    </p:spTree>
    <p:extLst>
      <p:ext uri="{BB962C8B-B14F-4D97-AF65-F5344CB8AC3E}">
        <p14:creationId xmlns:p14="http://schemas.microsoft.com/office/powerpoint/2010/main" val="334754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47CC-B545-864F-893C-A4137851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7"/>
            <a:ext cx="9240795" cy="1018681"/>
          </a:xfrm>
        </p:spPr>
        <p:txBody>
          <a:bodyPr>
            <a:normAutofit/>
          </a:bodyPr>
          <a:lstStyle/>
          <a:p>
            <a:r>
              <a:rPr lang="en-US" sz="2000" dirty="0"/>
              <a:t>Deconvolution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2384C6-1481-784E-8821-63BE1D81F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3" y="727461"/>
            <a:ext cx="2635164" cy="26351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FED98E-61E1-E848-A723-F462B09B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42" y="594711"/>
            <a:ext cx="2767914" cy="2767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6637F7-0878-7B44-9885-3870AB93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397" y="530019"/>
            <a:ext cx="3070362" cy="3070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4AE805-E46D-AE43-89A4-136925D76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30" y="3769795"/>
            <a:ext cx="2418110" cy="2418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1A89D7-48B7-4948-AF56-1AB3AF821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900" y="3769795"/>
            <a:ext cx="2520779" cy="2520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70C7EB-DB74-4D41-AC90-1166B43F1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679" y="3600381"/>
            <a:ext cx="2859605" cy="28596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4CC18F-85AF-5E43-9BD1-72FF169B1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9192" y="3600381"/>
            <a:ext cx="2859606" cy="28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6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601BF-8403-9C41-884F-58170B7A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03284" y="0"/>
            <a:ext cx="6547945" cy="65479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E4EE4-BCD9-8D4C-BC97-DD6DF50EB8A4}"/>
              </a:ext>
            </a:extLst>
          </p:cNvPr>
          <p:cNvSpPr txBox="1"/>
          <p:nvPr/>
        </p:nvSpPr>
        <p:spPr>
          <a:xfrm>
            <a:off x="1597572" y="1043567"/>
            <a:ext cx="15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(Blueprint)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51212-7B0D-1745-A092-3E1B63DFE3C6}"/>
              </a:ext>
            </a:extLst>
          </p:cNvPr>
          <p:cNvSpPr txBox="1"/>
          <p:nvPr/>
        </p:nvSpPr>
        <p:spPr>
          <a:xfrm>
            <a:off x="8040414" y="1043567"/>
            <a:ext cx="14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pure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FB2B3-5489-0946-884B-3CBC366A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61" y="0"/>
            <a:ext cx="6639911" cy="66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1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6ECC065-8A02-214A-9B8A-0050F036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483" y="-95548"/>
            <a:ext cx="7373552" cy="6863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B9EC7-B561-F04E-9D76-F360A9DD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5" y="-140998"/>
            <a:ext cx="10515600" cy="1325563"/>
          </a:xfrm>
        </p:spPr>
        <p:txBody>
          <a:bodyPr/>
          <a:lstStyle/>
          <a:p>
            <a:r>
              <a:rPr lang="en-US" dirty="0"/>
              <a:t>Comparison of two WGBS (450k position) SM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B1D294-E5E8-EB44-98D6-CF25E5810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3284" y="0"/>
            <a:ext cx="6547945" cy="6547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16EEE1-AD36-1C40-BEB9-AA93C75B1C33}"/>
              </a:ext>
            </a:extLst>
          </p:cNvPr>
          <p:cNvSpPr txBox="1"/>
          <p:nvPr/>
        </p:nvSpPr>
        <p:spPr>
          <a:xfrm>
            <a:off x="1597572" y="1043567"/>
            <a:ext cx="15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(Blueprint)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B8062-933D-404F-9276-64271CA129C0}"/>
              </a:ext>
            </a:extLst>
          </p:cNvPr>
          <p:cNvSpPr txBox="1"/>
          <p:nvPr/>
        </p:nvSpPr>
        <p:spPr>
          <a:xfrm>
            <a:off x="7851228" y="1043567"/>
            <a:ext cx="14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SM(Our data)</a:t>
            </a:r>
          </a:p>
        </p:txBody>
      </p:sp>
    </p:spTree>
    <p:extLst>
      <p:ext uri="{BB962C8B-B14F-4D97-AF65-F5344CB8AC3E}">
        <p14:creationId xmlns:p14="http://schemas.microsoft.com/office/powerpoint/2010/main" val="420654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861215-F6CD-E34E-BF9B-1FA7027E61A8}"/>
              </a:ext>
            </a:extLst>
          </p:cNvPr>
          <p:cNvSpPr txBox="1">
            <a:spLocks/>
          </p:cNvSpPr>
          <p:nvPr/>
        </p:nvSpPr>
        <p:spPr>
          <a:xfrm>
            <a:off x="386255" y="-140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Comparison of two WGBS 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FF948-F31A-694B-A2E4-78D18BEC02A9}"/>
              </a:ext>
            </a:extLst>
          </p:cNvPr>
          <p:cNvSpPr txBox="1"/>
          <p:nvPr/>
        </p:nvSpPr>
        <p:spPr>
          <a:xfrm>
            <a:off x="483476" y="951097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</a:t>
            </a:r>
            <a:r>
              <a:rPr lang="en-US" dirty="0" err="1"/>
              <a:t>Reinius</a:t>
            </a:r>
            <a:r>
              <a:rPr lang="en-US" dirty="0"/>
              <a:t> pure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AF8E7-C8B9-1B4C-989C-68BE4A822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070" y="557047"/>
            <a:ext cx="6702972" cy="6702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85E701-068D-4340-8EAB-CD61DF3ED943}"/>
              </a:ext>
            </a:extLst>
          </p:cNvPr>
          <p:cNvSpPr txBox="1"/>
          <p:nvPr/>
        </p:nvSpPr>
        <p:spPr>
          <a:xfrm>
            <a:off x="1818313" y="1600614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Blueprint 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03462-AA53-4C41-AAEE-9085F197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13" y="557046"/>
            <a:ext cx="7365303" cy="6855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4BD182-CA98-F44E-B0AE-1DBF4DD50A2C}"/>
              </a:ext>
            </a:extLst>
          </p:cNvPr>
          <p:cNvSpPr txBox="1"/>
          <p:nvPr/>
        </p:nvSpPr>
        <p:spPr>
          <a:xfrm>
            <a:off x="7911340" y="1598400"/>
            <a:ext cx="2518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our data based SM</a:t>
            </a:r>
          </a:p>
        </p:txBody>
      </p:sp>
    </p:spTree>
    <p:extLst>
      <p:ext uri="{BB962C8B-B14F-4D97-AF65-F5344CB8AC3E}">
        <p14:creationId xmlns:p14="http://schemas.microsoft.com/office/powerpoint/2010/main" val="1721909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861215-F6CD-E34E-BF9B-1FA7027E61A8}"/>
              </a:ext>
            </a:extLst>
          </p:cNvPr>
          <p:cNvSpPr txBox="1">
            <a:spLocks/>
          </p:cNvSpPr>
          <p:nvPr/>
        </p:nvSpPr>
        <p:spPr>
          <a:xfrm>
            <a:off x="386255" y="-140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Comparison of two WGBS 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FF948-F31A-694B-A2E4-78D18BEC02A9}"/>
              </a:ext>
            </a:extLst>
          </p:cNvPr>
          <p:cNvSpPr txBox="1"/>
          <p:nvPr/>
        </p:nvSpPr>
        <p:spPr>
          <a:xfrm>
            <a:off x="483476" y="951097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</a:t>
            </a:r>
            <a:r>
              <a:rPr lang="en-US" dirty="0" err="1"/>
              <a:t>Reinius</a:t>
            </a:r>
            <a:r>
              <a:rPr lang="en-US" dirty="0"/>
              <a:t> pure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5E701-068D-4340-8EAB-CD61DF3ED943}"/>
              </a:ext>
            </a:extLst>
          </p:cNvPr>
          <p:cNvSpPr txBox="1"/>
          <p:nvPr/>
        </p:nvSpPr>
        <p:spPr>
          <a:xfrm>
            <a:off x="1818313" y="1600614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Blueprint 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4BD182-CA98-F44E-B0AE-1DBF4DD50A2C}"/>
              </a:ext>
            </a:extLst>
          </p:cNvPr>
          <p:cNvSpPr txBox="1"/>
          <p:nvPr/>
        </p:nvSpPr>
        <p:spPr>
          <a:xfrm>
            <a:off x="7911340" y="1598400"/>
            <a:ext cx="2518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our data based SM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DA7E4A-2E10-FF4A-91C1-370A9895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083" y="2054230"/>
            <a:ext cx="5002115" cy="3362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AF2EC1-E35F-1B41-B8C6-6946B68B2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85" y="1965639"/>
            <a:ext cx="5133920" cy="34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D25D54-DAFE-3248-A463-7107939DA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0" y="2057680"/>
            <a:ext cx="6007100" cy="33274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90BB9EC-85B2-CE42-AE29-F4495C1D2C9B}"/>
              </a:ext>
            </a:extLst>
          </p:cNvPr>
          <p:cNvSpPr txBox="1">
            <a:spLocks/>
          </p:cNvSpPr>
          <p:nvPr/>
        </p:nvSpPr>
        <p:spPr>
          <a:xfrm>
            <a:off x="731108" y="122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on Bulk PBMC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22772-4038-1941-B00A-BC50E876E2E1}"/>
              </a:ext>
            </a:extLst>
          </p:cNvPr>
          <p:cNvSpPr txBox="1"/>
          <p:nvPr/>
        </p:nvSpPr>
        <p:spPr>
          <a:xfrm>
            <a:off x="1964725" y="1645099"/>
            <a:ext cx="15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</a:t>
            </a:r>
            <a:r>
              <a:rPr lang="en-US" dirty="0" err="1"/>
              <a:t>BluePrint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E5CED-8AEB-E04C-9030-677430C99D21}"/>
              </a:ext>
            </a:extLst>
          </p:cNvPr>
          <p:cNvSpPr txBox="1"/>
          <p:nvPr/>
        </p:nvSpPr>
        <p:spPr>
          <a:xfrm>
            <a:off x="7604208" y="1621666"/>
            <a:ext cx="152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(Our Data)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19059-DF70-F64D-9CF6-BC867871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60" y="2059958"/>
            <a:ext cx="6100946" cy="33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3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D6D91B-684A-2C42-9764-811989DDA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93" y="2588150"/>
            <a:ext cx="6100245" cy="337899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D9E49F-F452-BC4F-935D-49E39087063E}"/>
              </a:ext>
            </a:extLst>
          </p:cNvPr>
          <p:cNvSpPr txBox="1">
            <a:spLocks/>
          </p:cNvSpPr>
          <p:nvPr/>
        </p:nvSpPr>
        <p:spPr>
          <a:xfrm>
            <a:off x="731108" y="1221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on </a:t>
            </a:r>
            <a:r>
              <a:rPr lang="en-US" dirty="0" err="1"/>
              <a:t>Accomando</a:t>
            </a:r>
            <a:r>
              <a:rPr lang="en-US" dirty="0"/>
              <a:t>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CA39B-CA5E-1F45-AF20-BBEF00310182}"/>
              </a:ext>
            </a:extLst>
          </p:cNvPr>
          <p:cNvSpPr txBox="1"/>
          <p:nvPr/>
        </p:nvSpPr>
        <p:spPr>
          <a:xfrm>
            <a:off x="1649912" y="2016767"/>
            <a:ext cx="15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</a:t>
            </a:r>
            <a:r>
              <a:rPr lang="en-US" dirty="0" err="1"/>
              <a:t>BluePrint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EDE6D-E821-7B44-A73D-C3CC0F8A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96" y="2650899"/>
            <a:ext cx="5856966" cy="3244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097611-7408-9745-B982-7128F37D5966}"/>
              </a:ext>
            </a:extLst>
          </p:cNvPr>
          <p:cNvSpPr txBox="1"/>
          <p:nvPr/>
        </p:nvSpPr>
        <p:spPr>
          <a:xfrm>
            <a:off x="7788876" y="2016767"/>
            <a:ext cx="312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considering Neu (</a:t>
            </a:r>
            <a:r>
              <a:rPr lang="en-US" dirty="0" err="1"/>
              <a:t>BluePrint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963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C80C-5CC7-0D47-BD54-C219AB52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Neu, CD14 </a:t>
            </a:r>
            <a:r>
              <a:rPr lang="en-US"/>
              <a:t>overlap in the SM</a:t>
            </a:r>
            <a:endParaRPr lang="en-US" dirty="0"/>
          </a:p>
        </p:txBody>
      </p:sp>
      <p:pic>
        <p:nvPicPr>
          <p:cNvPr id="11" name="Picture 10" descr="A picture containing device&#10;&#10;Description automatically generated">
            <a:extLst>
              <a:ext uri="{FF2B5EF4-FFF2-40B4-BE49-F238E27FC236}">
                <a16:creationId xmlns:a16="http://schemas.microsoft.com/office/drawing/2014/main" id="{8DDD7309-7366-454B-8B47-B9FEC1EA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33" y="1495168"/>
            <a:ext cx="7467731" cy="4691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72A36C-AEF6-4845-B8D2-7CDCB5567D60}"/>
              </a:ext>
            </a:extLst>
          </p:cNvPr>
          <p:cNvSpPr txBox="1"/>
          <p:nvPr/>
        </p:nvSpPr>
        <p:spPr>
          <a:xfrm>
            <a:off x="1920763" y="1597573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(SM with Neu)</a:t>
            </a:r>
          </a:p>
        </p:txBody>
      </p:sp>
    </p:spTree>
    <p:extLst>
      <p:ext uri="{BB962C8B-B14F-4D97-AF65-F5344CB8AC3E}">
        <p14:creationId xmlns:p14="http://schemas.microsoft.com/office/powerpoint/2010/main" val="1023858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18289D-F1D2-2A42-AFD9-3EECE6E91918}"/>
              </a:ext>
            </a:extLst>
          </p:cNvPr>
          <p:cNvSpPr txBox="1">
            <a:spLocks/>
          </p:cNvSpPr>
          <p:nvPr/>
        </p:nvSpPr>
        <p:spPr>
          <a:xfrm>
            <a:off x="471614" y="-1856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Test on our Bulk PBMC(revisited)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6E784E-E109-7042-81A8-F2F74CF4A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3" y="4152745"/>
            <a:ext cx="4561697" cy="2526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ED5F8C-3C71-7441-8DFC-31272B694F4B}"/>
              </a:ext>
            </a:extLst>
          </p:cNvPr>
          <p:cNvSpPr txBox="1"/>
          <p:nvPr/>
        </p:nvSpPr>
        <p:spPr>
          <a:xfrm>
            <a:off x="1099751" y="3783413"/>
            <a:ext cx="329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Reinius</a:t>
            </a:r>
            <a:r>
              <a:rPr lang="en-US" dirty="0"/>
              <a:t>  SM(Neu Normalized out)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848B4D-C022-0E4E-995F-BBAAD3090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99" y="1078090"/>
            <a:ext cx="4662386" cy="25825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F3628C-FFC2-994B-A991-10AA9EB06F16}"/>
              </a:ext>
            </a:extLst>
          </p:cNvPr>
          <p:cNvSpPr txBox="1"/>
          <p:nvPr/>
        </p:nvSpPr>
        <p:spPr>
          <a:xfrm>
            <a:off x="1318768" y="761635"/>
            <a:ext cx="212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Reinius</a:t>
            </a:r>
            <a:r>
              <a:rPr lang="en-US" dirty="0"/>
              <a:t>  SM(No Neu)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734B2F26-96D2-2C4B-97E8-20235A784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76567" y="1201164"/>
            <a:ext cx="4440195" cy="245947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2A7AE1-9845-C24B-BC10-95D30B9B0CD3}"/>
              </a:ext>
            </a:extLst>
          </p:cNvPr>
          <p:cNvSpPr txBox="1"/>
          <p:nvPr/>
        </p:nvSpPr>
        <p:spPr>
          <a:xfrm>
            <a:off x="8336693" y="805394"/>
            <a:ext cx="236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BluePrint</a:t>
            </a:r>
            <a:r>
              <a:rPr lang="en-US" dirty="0"/>
              <a:t>  SM (No Neu)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AD315F-F677-F94D-A49C-97616111D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066" y="4099849"/>
            <a:ext cx="4561696" cy="2526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C44B50-200F-9F4E-914C-C8EA0A07453A}"/>
              </a:ext>
            </a:extLst>
          </p:cNvPr>
          <p:cNvSpPr txBox="1"/>
          <p:nvPr/>
        </p:nvSpPr>
        <p:spPr>
          <a:xfrm>
            <a:off x="7751103" y="3756956"/>
            <a:ext cx="35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BluePrint</a:t>
            </a:r>
            <a:r>
              <a:rPr lang="en-US" dirty="0"/>
              <a:t>  SM (Neu Normalized out)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8F80B-6FF2-5A49-A80F-46828E4F7B46}"/>
              </a:ext>
            </a:extLst>
          </p:cNvPr>
          <p:cNvSpPr txBox="1"/>
          <p:nvPr/>
        </p:nvSpPr>
        <p:spPr>
          <a:xfrm>
            <a:off x="4341708" y="120852"/>
            <a:ext cx="6948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Difference between FACS ground truth and Signature Matrix resolution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0800E-D92C-394E-B70E-51A0BF53EC12}"/>
              </a:ext>
            </a:extLst>
          </p:cNvPr>
          <p:cNvSpPr txBox="1"/>
          <p:nvPr/>
        </p:nvSpPr>
        <p:spPr>
          <a:xfrm>
            <a:off x="4403257" y="482228"/>
            <a:ext cx="3643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And/Or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FF0000"/>
                </a:solidFill>
              </a:rPr>
              <a:t>Difference between WGBS and 450k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4" grpId="0"/>
      <p:bldP spid="18" grpId="0"/>
      <p:bldP spid="21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E7CF-2ED0-E34D-A8AA-0026C32D8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99" y="164219"/>
            <a:ext cx="431456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Normalization Issue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1319E9-489F-2B48-BEC1-9407ED5F1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1474" y="164219"/>
            <a:ext cx="7300526" cy="669378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244910-9C43-324D-92A5-A2790BF90080}"/>
              </a:ext>
            </a:extLst>
          </p:cNvPr>
          <p:cNvSpPr txBox="1"/>
          <p:nvPr/>
        </p:nvSpPr>
        <p:spPr>
          <a:xfrm rot="16200000">
            <a:off x="4287971" y="2610690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6D537C-62D3-DE4A-BC56-B1158132EC8E}"/>
              </a:ext>
            </a:extLst>
          </p:cNvPr>
          <p:cNvSpPr txBox="1"/>
          <p:nvPr/>
        </p:nvSpPr>
        <p:spPr>
          <a:xfrm>
            <a:off x="339280" y="1489782"/>
            <a:ext cx="26319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Higher Resolution SM can be normalized to match with FACS resolution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Lower Resolution SM does not work with normalized out higher resolution FACS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Platform dependent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437EA7-028D-DA4F-8530-BBF23380D2AC}"/>
              </a:ext>
            </a:extLst>
          </p:cNvPr>
          <p:cNvSpPr/>
          <p:nvPr/>
        </p:nvSpPr>
        <p:spPr>
          <a:xfrm>
            <a:off x="174099" y="1020118"/>
            <a:ext cx="278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(FACS: Neu Normalized out)</a:t>
            </a:r>
          </a:p>
        </p:txBody>
      </p:sp>
    </p:spTree>
    <p:extLst>
      <p:ext uri="{BB962C8B-B14F-4D97-AF65-F5344CB8AC3E}">
        <p14:creationId xmlns:p14="http://schemas.microsoft.com/office/powerpoint/2010/main" val="224688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4B01DCD-EA97-0B46-BDF7-29A2F6F7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4568" y="-17037"/>
            <a:ext cx="8452037" cy="68567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A1BAE-0397-6345-A1AF-5AB0948D9771}"/>
              </a:ext>
            </a:extLst>
          </p:cNvPr>
          <p:cNvSpPr txBox="1"/>
          <p:nvPr/>
        </p:nvSpPr>
        <p:spPr>
          <a:xfrm rot="16200000">
            <a:off x="3422996" y="2610690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Mixture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BA6202-0907-D442-B6A8-070E5447FEC3}"/>
              </a:ext>
            </a:extLst>
          </p:cNvPr>
          <p:cNvSpPr txBox="1"/>
          <p:nvPr/>
        </p:nvSpPr>
        <p:spPr>
          <a:xfrm>
            <a:off x="339280" y="1489782"/>
            <a:ext cx="26319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Higher Resolution SM can be normalized to match with FACS resolution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Lower Resolution SM does not work with normalized out higher resolution FACS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Platform dependent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184457-9CFF-7D45-B791-157161C2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99" y="164219"/>
            <a:ext cx="431456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44A72-0A0B-9F4C-BA8B-F6F77FB50705}"/>
              </a:ext>
            </a:extLst>
          </p:cNvPr>
          <p:cNvSpPr/>
          <p:nvPr/>
        </p:nvSpPr>
        <p:spPr>
          <a:xfrm>
            <a:off x="174099" y="1020118"/>
            <a:ext cx="278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(FACS: Neu Normalized out)</a:t>
            </a:r>
          </a:p>
        </p:txBody>
      </p:sp>
    </p:spTree>
    <p:extLst>
      <p:ext uri="{BB962C8B-B14F-4D97-AF65-F5344CB8AC3E}">
        <p14:creationId xmlns:p14="http://schemas.microsoft.com/office/powerpoint/2010/main" val="396890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06DB-FC70-E743-97D3-CD838C6C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70" y="-486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Deconvolution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9FB77-8DE1-3147-B552-743B467C3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64" y="4203681"/>
            <a:ext cx="2365138" cy="23651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FDED9-0550-C94E-B301-1FE83233C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32" y="4273251"/>
            <a:ext cx="2365138" cy="2365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25BB9-E15B-564E-939D-B9554CD5C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3681"/>
            <a:ext cx="2365138" cy="2365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725996-4233-814D-81F1-14D8AF6AC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090850"/>
            <a:ext cx="2590800" cy="259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8CEE5-2455-144C-AC2B-25002BBE0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43" y="876476"/>
            <a:ext cx="2658241" cy="26582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B3F049-5801-FC4A-B041-734999A30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757" y="1005975"/>
            <a:ext cx="2566087" cy="25660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8A88D4-174F-A444-9C61-2EA35C516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051" y="876476"/>
            <a:ext cx="2605958" cy="26059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80DA71-5ABD-F549-AFDC-2E2A835236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1404" y="458070"/>
            <a:ext cx="3113992" cy="31139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58E629-8A95-F747-88DE-43C3B6B81907}"/>
              </a:ext>
            </a:extLst>
          </p:cNvPr>
          <p:cNvSpPr txBox="1"/>
          <p:nvPr/>
        </p:nvSpPr>
        <p:spPr>
          <a:xfrm rot="16200000">
            <a:off x="-538828" y="1994789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B805E-99DC-234C-966C-F3A56C9E6D80}"/>
              </a:ext>
            </a:extLst>
          </p:cNvPr>
          <p:cNvSpPr txBox="1"/>
          <p:nvPr/>
        </p:nvSpPr>
        <p:spPr>
          <a:xfrm rot="16200000">
            <a:off x="-247191" y="502631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SM</a:t>
            </a:r>
          </a:p>
        </p:txBody>
      </p:sp>
    </p:spTree>
    <p:extLst>
      <p:ext uri="{BB962C8B-B14F-4D97-AF65-F5344CB8AC3E}">
        <p14:creationId xmlns:p14="http://schemas.microsoft.com/office/powerpoint/2010/main" val="1566124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0BA6202-0907-D442-B6A8-070E5447FEC3}"/>
              </a:ext>
            </a:extLst>
          </p:cNvPr>
          <p:cNvSpPr txBox="1"/>
          <p:nvPr/>
        </p:nvSpPr>
        <p:spPr>
          <a:xfrm>
            <a:off x="339280" y="1489782"/>
            <a:ext cx="26319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Higher Resolution SM can be normalized to match with FACS resolution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Lower Resolution SM does not work with normalized out higher resolution FACS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Platform dependent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184457-9CFF-7D45-B791-157161C2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99" y="164219"/>
            <a:ext cx="431456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44A72-0A0B-9F4C-BA8B-F6F77FB50705}"/>
              </a:ext>
            </a:extLst>
          </p:cNvPr>
          <p:cNvSpPr/>
          <p:nvPr/>
        </p:nvSpPr>
        <p:spPr>
          <a:xfrm>
            <a:off x="174099" y="1020118"/>
            <a:ext cx="278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(FACS: Neu Normalized out)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E8AF-5D63-D34B-BC95-FE54867A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508" y="767255"/>
            <a:ext cx="6972205" cy="60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3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E02A0-14BC-D64D-AEF5-1B72A4E8C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752" y="879132"/>
            <a:ext cx="6100484" cy="4943594"/>
          </a:xfr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2EF9C1E-F5FD-DD41-A159-3717149A1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843393"/>
              </p:ext>
            </p:extLst>
          </p:nvPr>
        </p:nvGraphicFramePr>
        <p:xfrm>
          <a:off x="262754" y="893372"/>
          <a:ext cx="4309241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500">
                  <a:extLst>
                    <a:ext uri="{9D8B030D-6E8A-4147-A177-3AD203B41FA5}">
                      <a16:colId xmlns:a16="http://schemas.microsoft.com/office/drawing/2014/main" val="3942329224"/>
                    </a:ext>
                  </a:extLst>
                </a:gridCol>
                <a:gridCol w="885712">
                  <a:extLst>
                    <a:ext uri="{9D8B030D-6E8A-4147-A177-3AD203B41FA5}">
                      <a16:colId xmlns:a16="http://schemas.microsoft.com/office/drawing/2014/main" val="1884956252"/>
                    </a:ext>
                  </a:extLst>
                </a:gridCol>
                <a:gridCol w="735724">
                  <a:extLst>
                    <a:ext uri="{9D8B030D-6E8A-4147-A177-3AD203B41FA5}">
                      <a16:colId xmlns:a16="http://schemas.microsoft.com/office/drawing/2014/main" val="229690390"/>
                    </a:ext>
                  </a:extLst>
                </a:gridCol>
                <a:gridCol w="1839305">
                  <a:extLst>
                    <a:ext uri="{9D8B030D-6E8A-4147-A177-3AD203B41FA5}">
                      <a16:colId xmlns:a16="http://schemas.microsoft.com/office/drawing/2014/main" val="3319169665"/>
                    </a:ext>
                  </a:extLst>
                </a:gridCol>
              </a:tblGrid>
              <a:tr h="378372">
                <a:tc>
                  <a:txBody>
                    <a:bodyPr/>
                    <a:lstStyle/>
                    <a:p>
                      <a:r>
                        <a:rPr lang="en-US" sz="1050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Samples included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Ground Truth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62157"/>
                  </a:ext>
                </a:extLst>
              </a:tr>
              <a:tr h="231228">
                <a:tc rowSpan="3"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Reinius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PBMC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450k</a:t>
                      </a:r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Neutrophil is  Normalized Out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957219"/>
                  </a:ext>
                </a:extLst>
              </a:tr>
              <a:tr h="23122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Whole Blood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10165"/>
                  </a:ext>
                </a:extLst>
              </a:tr>
              <a:tr h="23122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Granulocyte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40054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Accomando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Whole Blood</a:t>
                      </a:r>
                    </a:p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436956"/>
                  </a:ext>
                </a:extLst>
              </a:tr>
              <a:tr h="231228">
                <a:tc rowSpan="3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Bulk PBMC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WGBS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 Neutrophil is reported in FACS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179063"/>
                  </a:ext>
                </a:extLst>
              </a:tr>
              <a:tr h="23122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Bulk Tumor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295385"/>
                  </a:ext>
                </a:extLst>
              </a:tr>
              <a:tr h="672662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CRC </a:t>
                      </a:r>
                      <a:r>
                        <a:rPr lang="en-US" sz="1050" dirty="0" err="1"/>
                        <a:t>cfDNA</a:t>
                      </a:r>
                      <a:endParaRPr lang="en-US" sz="105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Corresponding PBMC FACS is used. No Neutrophil reported in FACS of corresponding PBMC.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736309"/>
                  </a:ext>
                </a:extLst>
              </a:tr>
              <a:tr h="231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Reinius</a:t>
                      </a:r>
                      <a:endParaRPr lang="en-US" sz="105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Purified PBMC subset: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CD4, CD8, CD14, CD19, CD56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450k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Neutrophil is not considered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953454"/>
                  </a:ext>
                </a:extLst>
              </a:tr>
              <a:tr h="231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Blueprint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WGBS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773812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our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8990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2216FF-A2EC-1C42-94E1-DD49236DEC14}"/>
              </a:ext>
            </a:extLst>
          </p:cNvPr>
          <p:cNvSpPr txBox="1"/>
          <p:nvPr/>
        </p:nvSpPr>
        <p:spPr>
          <a:xfrm>
            <a:off x="7462343" y="5822726"/>
            <a:ext cx="3216166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Signature Matrix (SM) resolution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 err="1"/>
              <a:t>NeutrophilNormalizedOut</a:t>
            </a:r>
            <a:r>
              <a:rPr lang="en-US" sz="1050" dirty="0"/>
              <a:t>:  In the SM we have Neutrophil. After deconvolution Neutrophil part has been normalized 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1" dirty="0" err="1"/>
              <a:t>withoutNeutrophil</a:t>
            </a:r>
            <a:r>
              <a:rPr lang="en-US" sz="1050" b="1" dirty="0"/>
              <a:t>: </a:t>
            </a:r>
            <a:r>
              <a:rPr lang="en-US" sz="1050" dirty="0"/>
              <a:t>Did not consider Neutrophil in the SM generation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95DAA-9958-9F47-9C52-B899640F53F4}"/>
              </a:ext>
            </a:extLst>
          </p:cNvPr>
          <p:cNvSpPr txBox="1"/>
          <p:nvPr/>
        </p:nvSpPr>
        <p:spPr>
          <a:xfrm>
            <a:off x="1347081" y="587100"/>
            <a:ext cx="214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Mixture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BF546-40AD-3042-99AB-3CFF59063F33}"/>
              </a:ext>
            </a:extLst>
          </p:cNvPr>
          <p:cNvSpPr txBox="1"/>
          <p:nvPr/>
        </p:nvSpPr>
        <p:spPr>
          <a:xfrm>
            <a:off x="4088524" y="10513"/>
            <a:ext cx="211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356527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AA1B-9F53-7547-BD4D-04B0423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08" y="42799"/>
            <a:ext cx="6205151" cy="673894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Performance on CRC </a:t>
            </a:r>
            <a:r>
              <a:rPr lang="en-US" sz="3200" b="1" dirty="0" err="1"/>
              <a:t>cfDNA</a:t>
            </a:r>
            <a:br>
              <a:rPr lang="en-US" sz="3200" b="1" dirty="0"/>
            </a:br>
            <a:endParaRPr lang="en-US" sz="1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A0A2C-8743-B243-93D6-F22E317A7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058" y="2766476"/>
            <a:ext cx="4072495" cy="21382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B3322-742F-9040-A093-11E36E677D0F}"/>
              </a:ext>
            </a:extLst>
          </p:cNvPr>
          <p:cNvSpPr txBox="1"/>
          <p:nvPr/>
        </p:nvSpPr>
        <p:spPr>
          <a:xfrm>
            <a:off x="1527880" y="1910416"/>
            <a:ext cx="13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</a:t>
            </a:r>
            <a:r>
              <a:rPr lang="en-US" dirty="0" err="1"/>
              <a:t>Reinius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601DE2-D421-D943-9608-8A0FF54F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26721" y="2766475"/>
            <a:ext cx="4072497" cy="2138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916D42-70C5-404E-843C-6D84AF723B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64645" y="2766475"/>
            <a:ext cx="4072496" cy="213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D2FA8D-DB34-4C4C-A658-B5466368465B}"/>
              </a:ext>
            </a:extLst>
          </p:cNvPr>
          <p:cNvSpPr txBox="1"/>
          <p:nvPr/>
        </p:nvSpPr>
        <p:spPr>
          <a:xfrm>
            <a:off x="5520625" y="1863865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SM(Candace)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265A6-77F3-8241-A074-9766D31EA2D4}"/>
              </a:ext>
            </a:extLst>
          </p:cNvPr>
          <p:cNvSpPr txBox="1"/>
          <p:nvPr/>
        </p:nvSpPr>
        <p:spPr>
          <a:xfrm>
            <a:off x="9554600" y="1836945"/>
            <a:ext cx="14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SM(Blueprint)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F07B7-8973-7A44-AF8C-6BCB4C44B84A}"/>
              </a:ext>
            </a:extLst>
          </p:cNvPr>
          <p:cNvSpPr txBox="1"/>
          <p:nvPr/>
        </p:nvSpPr>
        <p:spPr>
          <a:xfrm>
            <a:off x="5090644" y="4976644"/>
            <a:ext cx="595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(Considering Only CBC)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5028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AA1B-9F53-7547-BD4D-04B0423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08" y="42799"/>
            <a:ext cx="6205151" cy="673894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Performance on CRC </a:t>
            </a:r>
            <a:r>
              <a:rPr lang="en-US" sz="3200" b="1" dirty="0" err="1"/>
              <a:t>cfDNA</a:t>
            </a:r>
            <a:br>
              <a:rPr lang="en-US" sz="3200" b="1" dirty="0"/>
            </a:br>
            <a:endParaRPr lang="en-US" sz="1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A0A2C-8743-B243-93D6-F22E317A7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7158" y="1173199"/>
            <a:ext cx="4072495" cy="22558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B3322-742F-9040-A093-11E36E677D0F}"/>
              </a:ext>
            </a:extLst>
          </p:cNvPr>
          <p:cNvSpPr txBox="1"/>
          <p:nvPr/>
        </p:nvSpPr>
        <p:spPr>
          <a:xfrm>
            <a:off x="1527880" y="806831"/>
            <a:ext cx="13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</a:t>
            </a:r>
            <a:r>
              <a:rPr lang="en-US" dirty="0" err="1"/>
              <a:t>Reinius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601DE2-D421-D943-9608-8A0FF54F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1821" y="1173199"/>
            <a:ext cx="4072497" cy="2255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916D42-70C5-404E-843C-6D84AF723B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38215" y="1173199"/>
            <a:ext cx="4072496" cy="22558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D2FA8D-DB34-4C4C-A658-B5466368465B}"/>
              </a:ext>
            </a:extLst>
          </p:cNvPr>
          <p:cNvSpPr txBox="1"/>
          <p:nvPr/>
        </p:nvSpPr>
        <p:spPr>
          <a:xfrm>
            <a:off x="5520625" y="760280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SM(Candace)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265A6-77F3-8241-A074-9766D31EA2D4}"/>
              </a:ext>
            </a:extLst>
          </p:cNvPr>
          <p:cNvSpPr txBox="1"/>
          <p:nvPr/>
        </p:nvSpPr>
        <p:spPr>
          <a:xfrm>
            <a:off x="9554600" y="733360"/>
            <a:ext cx="14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SM(Blueprint)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F07B7-8973-7A44-AF8C-6BCB4C44B84A}"/>
              </a:ext>
            </a:extLst>
          </p:cNvPr>
          <p:cNvSpPr txBox="1"/>
          <p:nvPr/>
        </p:nvSpPr>
        <p:spPr>
          <a:xfrm>
            <a:off x="3468413" y="3429000"/>
            <a:ext cx="595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(Scaling Neutrophils with Respect to Lymphocytes)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DF9DC-35CF-E24D-84CC-67CA77053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83423"/>
            <a:ext cx="4487787" cy="2485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85E556-383C-1A40-A0BD-BF90FEC45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787" y="4083423"/>
            <a:ext cx="4046613" cy="23068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A5C9EA-9D5E-BC44-969B-C97541E7F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0629" y="4295138"/>
            <a:ext cx="3723350" cy="20624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95DE720-DFF9-C340-B3A7-629C5A3C7225}"/>
              </a:ext>
            </a:extLst>
          </p:cNvPr>
          <p:cNvSpPr/>
          <p:nvPr/>
        </p:nvSpPr>
        <p:spPr>
          <a:xfrm>
            <a:off x="4028818" y="6474084"/>
            <a:ext cx="3801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(Scaling Neutrophils with Respect to Monocytes)</a:t>
            </a:r>
          </a:p>
        </p:txBody>
      </p:sp>
    </p:spTree>
    <p:extLst>
      <p:ext uri="{BB962C8B-B14F-4D97-AF65-F5344CB8AC3E}">
        <p14:creationId xmlns:p14="http://schemas.microsoft.com/office/powerpoint/2010/main" val="4202547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F62EF-8F2D-EB43-BA8E-331815F3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Mann-Whitney test on Deconvolution Result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4E0F6-A7D9-7F4E-8DAC-80ED1991C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52657" y="1721224"/>
            <a:ext cx="2108200" cy="41148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A6EB8-D9E8-BE45-95AF-2AFF147CC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431" y="1790699"/>
            <a:ext cx="2117626" cy="4261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9F249E-25A9-2D40-9144-1540A7CAA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32" y="1813001"/>
            <a:ext cx="2453368" cy="42507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6AA77E-8204-F746-B1DD-E5AB563F2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857" y="1735816"/>
            <a:ext cx="2146299" cy="4486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924932-B52B-4A40-B9BE-7DAA233D3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942" y="1785992"/>
            <a:ext cx="2223771" cy="44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78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F62EF-8F2D-EB43-BA8E-331815F3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Mann-Whitney test on </a:t>
            </a:r>
            <a:r>
              <a:rPr lang="en-US" sz="3200" dirty="0">
                <a:solidFill>
                  <a:schemeClr val="bg1"/>
                </a:solidFill>
              </a:rPr>
              <a:t>Deconvolution Result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4CA39B-A70E-AA40-8611-D54D0ADCE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847" y="1774178"/>
            <a:ext cx="2095500" cy="4305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1CE7-684F-D948-8617-0CCBAE26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3" y="1689100"/>
            <a:ext cx="2197100" cy="430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8F585-D191-5847-9F6F-345699CAE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237" y="1774178"/>
            <a:ext cx="2197100" cy="4597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8527D-FC8D-6945-A4D7-F31F33DF2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969" y="1756834"/>
            <a:ext cx="2146300" cy="430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111A41-BCA2-334A-BB8F-43E4D9995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149" y="1738895"/>
            <a:ext cx="2146300" cy="449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F62EF-8F2D-EB43-BA8E-331815F3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Mann-Whitney test on </a:t>
            </a:r>
            <a:r>
              <a:rPr lang="en-US" sz="3200" dirty="0">
                <a:solidFill>
                  <a:schemeClr val="bg1"/>
                </a:solidFill>
              </a:rPr>
              <a:t>Deconvolution Result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E6C959-E018-FA4B-A964-B30728C4F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258" y="1804810"/>
            <a:ext cx="2100741" cy="41641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0AE1E-E4E9-154F-9B13-C45A0735D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364" y="1714499"/>
            <a:ext cx="2134636" cy="40174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66CE2B-3577-7641-A546-14B07A3A7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821" y="1630802"/>
            <a:ext cx="2134636" cy="4441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16F179-567C-974C-A794-E84994BA1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882" y="1804810"/>
            <a:ext cx="1999903" cy="40851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82BCAC-4A50-1748-A75D-107AC942E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672" y="1804811"/>
            <a:ext cx="20447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1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F62EF-8F2D-EB43-BA8E-331815F3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Mann-Whitney test on </a:t>
            </a:r>
            <a:r>
              <a:rPr lang="en-US" sz="3200" dirty="0">
                <a:solidFill>
                  <a:schemeClr val="bg1"/>
                </a:solidFill>
              </a:rPr>
              <a:t>Deconvolution Result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FB6B4B-932F-454F-9C23-0B8DAA7CE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89" y="1796078"/>
            <a:ext cx="2098966" cy="410942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4C309-0FDA-7B4A-B205-7DD055E7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1778000"/>
            <a:ext cx="2209800" cy="412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7ABB7F-16CA-F04C-BF20-935CB3800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615" y="1869000"/>
            <a:ext cx="2154419" cy="42956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09BDF3-F9BF-D543-BE60-2EAF0ABE6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1796078"/>
            <a:ext cx="2184400" cy="4276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F7C58D-3473-B347-A029-DE935D4D6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1868999"/>
            <a:ext cx="2070100" cy="42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26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F62EF-8F2D-EB43-BA8E-331815F3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Mann-Whitney test on </a:t>
            </a:r>
            <a:r>
              <a:rPr lang="en-US" sz="3200" dirty="0">
                <a:solidFill>
                  <a:schemeClr val="bg1"/>
                </a:solidFill>
              </a:rPr>
              <a:t>Deconvolution Result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8F92F3-4B90-1348-84E2-C0C34F80C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88" y="1732431"/>
            <a:ext cx="2108200" cy="420652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94AD3-52A6-E849-9754-A823C7E1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1778000"/>
            <a:ext cx="2209800" cy="412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E41B31-3350-0645-BB13-D63271C3A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1992488"/>
            <a:ext cx="2057400" cy="4127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B24389-5725-B74D-953A-1047A0321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1778000"/>
            <a:ext cx="2108200" cy="412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F45846-9C87-6344-BDBC-03EE27DF9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600" y="1789150"/>
            <a:ext cx="2070100" cy="43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90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F62EF-8F2D-EB43-BA8E-331815F3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Mann-Whitney test on </a:t>
            </a:r>
            <a:r>
              <a:rPr lang="en-US" sz="3200" dirty="0">
                <a:solidFill>
                  <a:schemeClr val="bg1"/>
                </a:solidFill>
              </a:rPr>
              <a:t>Deconvolution Result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82EC437C-B30B-C344-8B7C-81A9D5FAD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16" y="1698978"/>
            <a:ext cx="2108200" cy="4127500"/>
          </a:xfr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26F52EC-6CBE-5740-8EB1-253F274F7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1698978"/>
            <a:ext cx="2209800" cy="4127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9FB7834-B732-CA44-A274-B278A286F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1786467"/>
            <a:ext cx="2070100" cy="4127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0C549D4-5181-A14A-88C4-46A93E208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1778000"/>
            <a:ext cx="2108200" cy="412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2923DD-B1A7-9945-91FD-72A960FE1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1777999"/>
            <a:ext cx="2070100" cy="42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69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BB425A-482A-154B-B8AF-C50BFE606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53" y="4324864"/>
            <a:ext cx="2358725" cy="23587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743E8D-9F55-6E42-897A-99562A2C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430" y="4270674"/>
            <a:ext cx="2358725" cy="235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8A9669-194B-0A4A-8463-5AFF14D9C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08" y="4013885"/>
            <a:ext cx="2615514" cy="2615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7B1113-30F6-7F43-ADC6-07AAE126C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53" y="891382"/>
            <a:ext cx="2790566" cy="27905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AB2E91-B8F5-C041-A496-93A08F5F1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390" y="587611"/>
            <a:ext cx="3200400" cy="320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B951E9-3B8E-C642-93E9-1511CDE05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887" y="587611"/>
            <a:ext cx="3200399" cy="320039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B38A5EB-E87E-9C4B-8D39-CC4C9CAB4DEB}"/>
              </a:ext>
            </a:extLst>
          </p:cNvPr>
          <p:cNvSpPr txBox="1">
            <a:spLocks/>
          </p:cNvSpPr>
          <p:nvPr/>
        </p:nvSpPr>
        <p:spPr>
          <a:xfrm>
            <a:off x="336570" y="-4864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Deconvolution Result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6BC7D5-745D-5F43-8935-58061F6D46F7}"/>
              </a:ext>
            </a:extLst>
          </p:cNvPr>
          <p:cNvSpPr txBox="1"/>
          <p:nvPr/>
        </p:nvSpPr>
        <p:spPr>
          <a:xfrm rot="16200000">
            <a:off x="-538828" y="1994789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B71D7-1345-8948-9D6A-8B1CF8AC7552}"/>
              </a:ext>
            </a:extLst>
          </p:cNvPr>
          <p:cNvSpPr txBox="1"/>
          <p:nvPr/>
        </p:nvSpPr>
        <p:spPr>
          <a:xfrm rot="16200000">
            <a:off x="-247191" y="502631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SM</a:t>
            </a:r>
          </a:p>
        </p:txBody>
      </p:sp>
    </p:spTree>
    <p:extLst>
      <p:ext uri="{BB962C8B-B14F-4D97-AF65-F5344CB8AC3E}">
        <p14:creationId xmlns:p14="http://schemas.microsoft.com/office/powerpoint/2010/main" val="2363587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F62EF-8F2D-EB43-BA8E-331815F3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Mann-Whitney test on </a:t>
            </a:r>
            <a:r>
              <a:rPr lang="en-US" sz="3200" dirty="0">
                <a:solidFill>
                  <a:schemeClr val="bg1"/>
                </a:solidFill>
              </a:rPr>
              <a:t>Deconvolution Result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12923DD-B1A7-9945-91FD-72A960FE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457" y="1756008"/>
            <a:ext cx="2070100" cy="412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3B9B60-194C-9A49-8C4C-DA7002CD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623" y="1736415"/>
            <a:ext cx="2070100" cy="4127500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957F6847-99F4-7F4C-A1B8-3D8692AF0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14423" y="1613752"/>
            <a:ext cx="2108200" cy="41275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85BD01-6D4A-E441-99E8-47597803A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950" y="1720952"/>
            <a:ext cx="2044700" cy="425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6D3D0B-8BEE-B64C-BADA-DD8F8636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8" y="1642329"/>
            <a:ext cx="2057400" cy="430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B709DD-0B01-7D49-ACF1-30D01426B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387" y="1671274"/>
            <a:ext cx="2146300" cy="42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3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C5ACB5-55D3-3443-BD7C-2D4D29C7D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406353" y="970916"/>
            <a:ext cx="6995984" cy="538250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7FD723-738D-9948-B6C8-57794A0CDDED}"/>
              </a:ext>
            </a:extLst>
          </p:cNvPr>
          <p:cNvSpPr txBox="1"/>
          <p:nvPr/>
        </p:nvSpPr>
        <p:spPr>
          <a:xfrm rot="-2700000">
            <a:off x="2632677" y="965173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A764D-C3E0-A642-A788-8681FF738E6B}"/>
              </a:ext>
            </a:extLst>
          </p:cNvPr>
          <p:cNvSpPr txBox="1"/>
          <p:nvPr/>
        </p:nvSpPr>
        <p:spPr>
          <a:xfrm rot="-2700000">
            <a:off x="3852517" y="966946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EB80F-524F-8A46-BF6D-9AF4CFA518FE}"/>
              </a:ext>
            </a:extLst>
          </p:cNvPr>
          <p:cNvSpPr txBox="1"/>
          <p:nvPr/>
        </p:nvSpPr>
        <p:spPr>
          <a:xfrm rot="-2700000">
            <a:off x="4723580" y="966946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62845-A080-B940-A3E3-F519231837D4}"/>
              </a:ext>
            </a:extLst>
          </p:cNvPr>
          <p:cNvSpPr txBox="1"/>
          <p:nvPr/>
        </p:nvSpPr>
        <p:spPr>
          <a:xfrm rot="18996736">
            <a:off x="4666668" y="6059911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739C86-1C60-7B49-8EA1-BF813E264126}"/>
              </a:ext>
            </a:extLst>
          </p:cNvPr>
          <p:cNvSpPr txBox="1"/>
          <p:nvPr/>
        </p:nvSpPr>
        <p:spPr>
          <a:xfrm rot="18996736">
            <a:off x="4863282" y="4859794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PMN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96B90D-2AA9-974B-8981-8870D316F4B6}"/>
              </a:ext>
            </a:extLst>
          </p:cNvPr>
          <p:cNvSpPr txBox="1"/>
          <p:nvPr/>
        </p:nvSpPr>
        <p:spPr>
          <a:xfrm rot="18996736">
            <a:off x="4668356" y="5437379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EA2B13-1EB6-BE4A-BD4F-41AA940FA797}"/>
              </a:ext>
            </a:extLst>
          </p:cNvPr>
          <p:cNvSpPr txBox="1"/>
          <p:nvPr/>
        </p:nvSpPr>
        <p:spPr>
          <a:xfrm>
            <a:off x="5904345" y="635342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Signature Matrix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DB384F-265D-674E-9A0B-65228303E4FF}"/>
              </a:ext>
            </a:extLst>
          </p:cNvPr>
          <p:cNvSpPr txBox="1"/>
          <p:nvPr/>
        </p:nvSpPr>
        <p:spPr>
          <a:xfrm rot="-5400000">
            <a:off x="1493211" y="267523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Mixture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497004F-403E-D540-8168-795EF48D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76" y="68623"/>
            <a:ext cx="10187251" cy="75648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Round Robin Signature Matrix Analysis Summary</a:t>
            </a:r>
          </a:p>
        </p:txBody>
      </p:sp>
    </p:spTree>
    <p:extLst>
      <p:ext uri="{BB962C8B-B14F-4D97-AF65-F5344CB8AC3E}">
        <p14:creationId xmlns:p14="http://schemas.microsoft.com/office/powerpoint/2010/main" val="1889041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EC1B2-6620-974F-9C88-B51C231B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137" y="2922797"/>
            <a:ext cx="4388007" cy="2230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705414-8913-D249-A93E-A77608DD92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56315" y="2912432"/>
            <a:ext cx="4124287" cy="20961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DC40FB-B3C1-E44A-A0F5-81ACAF5F85BA}"/>
              </a:ext>
            </a:extLst>
          </p:cNvPr>
          <p:cNvSpPr txBox="1"/>
          <p:nvPr/>
        </p:nvSpPr>
        <p:spPr>
          <a:xfrm>
            <a:off x="5367275" y="25431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Candace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9758A4-9FF3-F94F-9DA6-4BE886C3AD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77406" y="3005959"/>
            <a:ext cx="3681691" cy="2002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D072E8-13DD-314F-AD9D-60FCA84DC040}"/>
              </a:ext>
            </a:extLst>
          </p:cNvPr>
          <p:cNvSpPr txBox="1"/>
          <p:nvPr/>
        </p:nvSpPr>
        <p:spPr>
          <a:xfrm>
            <a:off x="9207978" y="25431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Blueprint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60D22-890B-E14D-BBF5-6A33ED16DD25}"/>
              </a:ext>
            </a:extLst>
          </p:cNvPr>
          <p:cNvSpPr txBox="1"/>
          <p:nvPr/>
        </p:nvSpPr>
        <p:spPr>
          <a:xfrm>
            <a:off x="3426038" y="1471163"/>
            <a:ext cx="5529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Neutrophils with Respect to Monocytes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708C04-25EA-324B-9CD8-64D660453CE2}"/>
              </a:ext>
            </a:extLst>
          </p:cNvPr>
          <p:cNvSpPr txBox="1">
            <a:spLocks/>
          </p:cNvSpPr>
          <p:nvPr/>
        </p:nvSpPr>
        <p:spPr>
          <a:xfrm>
            <a:off x="3360275" y="566099"/>
            <a:ext cx="6205151" cy="673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Performance on CRC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3B2B7-2A2B-8F48-9D54-8E5FDF3DA5A6}"/>
              </a:ext>
            </a:extLst>
          </p:cNvPr>
          <p:cNvSpPr txBox="1"/>
          <p:nvPr/>
        </p:nvSpPr>
        <p:spPr>
          <a:xfrm>
            <a:off x="1121386" y="25431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Reinius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70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D4E3-FA2E-F440-996E-765ACA788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266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Does Standard deviation change with input amount?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D2BA4-9EF3-814B-8290-9AB1EEAD1BB6}"/>
              </a:ext>
            </a:extLst>
          </p:cNvPr>
          <p:cNvSpPr txBox="1"/>
          <p:nvPr/>
        </p:nvSpPr>
        <p:spPr>
          <a:xfrm>
            <a:off x="8099454" y="2846957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(randomly selected 10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FD83D-7226-FD43-BD62-4CC3A1084199}"/>
              </a:ext>
            </a:extLst>
          </p:cNvPr>
          <p:cNvSpPr txBox="1"/>
          <p:nvPr/>
        </p:nvSpPr>
        <p:spPr>
          <a:xfrm>
            <a:off x="926432" y="1804737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66ECA-A8DF-B44C-AC0E-0C2D4AFEEF22}"/>
              </a:ext>
            </a:extLst>
          </p:cNvPr>
          <p:cNvSpPr txBox="1"/>
          <p:nvPr/>
        </p:nvSpPr>
        <p:spPr>
          <a:xfrm>
            <a:off x="838200" y="2846957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sample per input amount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E0F3111-D0C1-6F42-8DCA-1E47C833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21" y="976218"/>
            <a:ext cx="3666566" cy="58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56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D4E3-FA2E-F440-996E-765ACA788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266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Does Standard deviation change with input amount?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FD83D-7226-FD43-BD62-4CC3A1084199}"/>
              </a:ext>
            </a:extLst>
          </p:cNvPr>
          <p:cNvSpPr txBox="1"/>
          <p:nvPr/>
        </p:nvSpPr>
        <p:spPr>
          <a:xfrm>
            <a:off x="926432" y="1804737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76C7E-D8D3-4C46-82A2-04DB9908D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0305" y="1614784"/>
            <a:ext cx="4724400" cy="4837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F4633-1657-4B41-B455-FBC564AF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7121" y="1184953"/>
            <a:ext cx="3934574" cy="53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B04D7-1294-834C-864B-86C3E2831A04}"/>
              </a:ext>
            </a:extLst>
          </p:cNvPr>
          <p:cNvSpPr txBox="1">
            <a:spLocks/>
          </p:cNvSpPr>
          <p:nvPr/>
        </p:nvSpPr>
        <p:spPr>
          <a:xfrm>
            <a:off x="3360275" y="566099"/>
            <a:ext cx="6205151" cy="673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Performance on CRC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EC1B2-6620-974F-9C88-B51C231B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3" y="2922797"/>
            <a:ext cx="4388007" cy="223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0C0858-F5C6-8A47-9561-58BB1BE3E046}"/>
              </a:ext>
            </a:extLst>
          </p:cNvPr>
          <p:cNvSpPr txBox="1"/>
          <p:nvPr/>
        </p:nvSpPr>
        <p:spPr>
          <a:xfrm>
            <a:off x="1121386" y="25431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Reinius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705414-8913-D249-A93E-A77608DD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6199" y="2922797"/>
            <a:ext cx="4103893" cy="2085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DC40FB-B3C1-E44A-A0F5-81ACAF5F85BA}"/>
              </a:ext>
            </a:extLst>
          </p:cNvPr>
          <p:cNvSpPr txBox="1"/>
          <p:nvPr/>
        </p:nvSpPr>
        <p:spPr>
          <a:xfrm>
            <a:off x="5367275" y="25431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Candace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9758A4-9FF3-F94F-9DA6-4BE886C3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85242" y="3005958"/>
            <a:ext cx="3673856" cy="20026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D072E8-13DD-314F-AD9D-60FCA84DC040}"/>
              </a:ext>
            </a:extLst>
          </p:cNvPr>
          <p:cNvSpPr txBox="1"/>
          <p:nvPr/>
        </p:nvSpPr>
        <p:spPr>
          <a:xfrm>
            <a:off x="9207978" y="25431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Blueprint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60D22-890B-E14D-BBF5-6A33ED16DD25}"/>
              </a:ext>
            </a:extLst>
          </p:cNvPr>
          <p:cNvSpPr txBox="1"/>
          <p:nvPr/>
        </p:nvSpPr>
        <p:spPr>
          <a:xfrm>
            <a:off x="4590601" y="1522810"/>
            <a:ext cx="288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Corrected Ground Truth</a:t>
            </a:r>
          </a:p>
        </p:txBody>
      </p:sp>
    </p:spTree>
    <p:extLst>
      <p:ext uri="{BB962C8B-B14F-4D97-AF65-F5344CB8AC3E}">
        <p14:creationId xmlns:p14="http://schemas.microsoft.com/office/powerpoint/2010/main" val="2777803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B04D7-1294-834C-864B-86C3E2831A04}"/>
              </a:ext>
            </a:extLst>
          </p:cNvPr>
          <p:cNvSpPr txBox="1">
            <a:spLocks/>
          </p:cNvSpPr>
          <p:nvPr/>
        </p:nvSpPr>
        <p:spPr>
          <a:xfrm>
            <a:off x="3360275" y="566099"/>
            <a:ext cx="6205151" cy="673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Performance on CRC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EC1B2-6620-974F-9C88-B51C231B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3" y="2962270"/>
            <a:ext cx="4388007" cy="2151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0C0858-F5C6-8A47-9561-58BB1BE3E046}"/>
              </a:ext>
            </a:extLst>
          </p:cNvPr>
          <p:cNvSpPr txBox="1"/>
          <p:nvPr/>
        </p:nvSpPr>
        <p:spPr>
          <a:xfrm>
            <a:off x="1121386" y="25431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Reinius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705414-8913-D249-A93E-A77608DD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6199" y="2959714"/>
            <a:ext cx="4103893" cy="2011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DC40FB-B3C1-E44A-A0F5-81ACAF5F85BA}"/>
              </a:ext>
            </a:extLst>
          </p:cNvPr>
          <p:cNvSpPr txBox="1"/>
          <p:nvPr/>
        </p:nvSpPr>
        <p:spPr>
          <a:xfrm>
            <a:off x="5367275" y="25431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Candace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9758A4-9FF3-F94F-9DA6-4BE886C3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85242" y="3103460"/>
            <a:ext cx="3673856" cy="1807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D072E8-13DD-314F-AD9D-60FCA84DC040}"/>
              </a:ext>
            </a:extLst>
          </p:cNvPr>
          <p:cNvSpPr txBox="1"/>
          <p:nvPr/>
        </p:nvSpPr>
        <p:spPr>
          <a:xfrm>
            <a:off x="9207978" y="25431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Blueprint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60D22-890B-E14D-BBF5-6A33ED16DD25}"/>
              </a:ext>
            </a:extLst>
          </p:cNvPr>
          <p:cNvSpPr txBox="1"/>
          <p:nvPr/>
        </p:nvSpPr>
        <p:spPr>
          <a:xfrm>
            <a:off x="3160517" y="1481907"/>
            <a:ext cx="5870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Corrected Ground Truth (Combined Lymphocytes)</a:t>
            </a:r>
          </a:p>
        </p:txBody>
      </p:sp>
    </p:spTree>
    <p:extLst>
      <p:ext uri="{BB962C8B-B14F-4D97-AF65-F5344CB8AC3E}">
        <p14:creationId xmlns:p14="http://schemas.microsoft.com/office/powerpoint/2010/main" val="2548658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81A8-C999-7340-BACE-5F73848D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Looking for a better SM algorithm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C47F5-CDC9-3647-9C68-155EC6CA4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SM: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CpG resolution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go for block level?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metilene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(CBS based) can provide DMR (region of CpG)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 DMR based on some criteria (condition number)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37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36C4C60F-3DA1-5A4C-854C-C6E685F4F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090" y="43553"/>
            <a:ext cx="6995137" cy="679343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BEF8D2-2BAF-6547-9F8E-7247087A5C0A}"/>
              </a:ext>
            </a:extLst>
          </p:cNvPr>
          <p:cNvSpPr txBox="1"/>
          <p:nvPr/>
        </p:nvSpPr>
        <p:spPr>
          <a:xfrm>
            <a:off x="4740166" y="55704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CD19 PBMC (1382) </a:t>
            </a:r>
          </a:p>
        </p:txBody>
      </p:sp>
    </p:spTree>
    <p:extLst>
      <p:ext uri="{BB962C8B-B14F-4D97-AF65-F5344CB8AC3E}">
        <p14:creationId xmlns:p14="http://schemas.microsoft.com/office/powerpoint/2010/main" val="22235877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71934-D021-E949-99AD-59694864C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411" y="82873"/>
            <a:ext cx="6992123" cy="677512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BEF8D2-2BAF-6547-9F8E-7247087A5C0A}"/>
              </a:ext>
            </a:extLst>
          </p:cNvPr>
          <p:cNvSpPr txBox="1"/>
          <p:nvPr/>
        </p:nvSpPr>
        <p:spPr>
          <a:xfrm>
            <a:off x="4740166" y="55704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CD19 PBMC (1313) </a:t>
            </a:r>
          </a:p>
        </p:txBody>
      </p:sp>
    </p:spTree>
    <p:extLst>
      <p:ext uri="{BB962C8B-B14F-4D97-AF65-F5344CB8AC3E}">
        <p14:creationId xmlns:p14="http://schemas.microsoft.com/office/powerpoint/2010/main" val="203812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5313-CA67-A144-87FD-5EBF32BD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Pure PBMC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D58D4A-C63C-2649-9FD2-CD2451A3E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535" y="2284219"/>
            <a:ext cx="4546600" cy="3162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1AE5AA-880C-3A4F-A5CD-2D1857CAF9C5}"/>
              </a:ext>
            </a:extLst>
          </p:cNvPr>
          <p:cNvSpPr txBox="1"/>
          <p:nvPr/>
        </p:nvSpPr>
        <p:spPr>
          <a:xfrm>
            <a:off x="1578431" y="1725571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1AAFF-8684-824F-AB52-7C742BE169D1}"/>
              </a:ext>
            </a:extLst>
          </p:cNvPr>
          <p:cNvSpPr txBox="1"/>
          <p:nvPr/>
        </p:nvSpPr>
        <p:spPr>
          <a:xfrm>
            <a:off x="7661189" y="169068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C8FAD-217A-E245-82E0-5E1DD163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0237"/>
            <a:ext cx="5235351" cy="39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93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86FB4C-28DA-1940-B85A-3A4B260A1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519" y="84221"/>
            <a:ext cx="6974185" cy="677377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BEF8D2-2BAF-6547-9F8E-7247087A5C0A}"/>
              </a:ext>
            </a:extLst>
          </p:cNvPr>
          <p:cNvSpPr txBox="1"/>
          <p:nvPr/>
        </p:nvSpPr>
        <p:spPr>
          <a:xfrm>
            <a:off x="4740166" y="557048"/>
            <a:ext cx="195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CD19 TIL (1382) </a:t>
            </a:r>
          </a:p>
        </p:txBody>
      </p:sp>
    </p:spTree>
    <p:extLst>
      <p:ext uri="{BB962C8B-B14F-4D97-AF65-F5344CB8AC3E}">
        <p14:creationId xmlns:p14="http://schemas.microsoft.com/office/powerpoint/2010/main" val="200622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BDF0-6518-5240-BFEE-0B1F9DDF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4349-3CD4-894F-868C-FBA71A655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03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E8BB-5EAD-3542-B6C8-29531BFC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2CEBD-DCAB-1843-8233-444EEED4B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4233" y="1579133"/>
            <a:ext cx="4411913" cy="4913742"/>
          </a:xfrm>
        </p:spPr>
      </p:pic>
    </p:spTree>
    <p:extLst>
      <p:ext uri="{BB962C8B-B14F-4D97-AF65-F5344CB8AC3E}">
        <p14:creationId xmlns:p14="http://schemas.microsoft.com/office/powerpoint/2010/main" val="890560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B04D7-1294-834C-864B-86C3E2831A04}"/>
              </a:ext>
            </a:extLst>
          </p:cNvPr>
          <p:cNvSpPr txBox="1">
            <a:spLocks/>
          </p:cNvSpPr>
          <p:nvPr/>
        </p:nvSpPr>
        <p:spPr>
          <a:xfrm>
            <a:off x="3360275" y="566099"/>
            <a:ext cx="6205151" cy="673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Performance on CRC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EC1B2-6620-974F-9C88-B51C231B3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" y="2922797"/>
            <a:ext cx="4388008" cy="223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0C0858-F5C6-8A47-9561-58BB1BE3E046}"/>
              </a:ext>
            </a:extLst>
          </p:cNvPr>
          <p:cNvSpPr txBox="1"/>
          <p:nvPr/>
        </p:nvSpPr>
        <p:spPr>
          <a:xfrm>
            <a:off x="795569" y="25431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Reinius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705414-8913-D249-A93E-A77608DD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10" y="2922798"/>
            <a:ext cx="4014482" cy="2131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DC40FB-B3C1-E44A-A0F5-81ACAF5F85BA}"/>
              </a:ext>
            </a:extLst>
          </p:cNvPr>
          <p:cNvSpPr txBox="1"/>
          <p:nvPr/>
        </p:nvSpPr>
        <p:spPr>
          <a:xfrm>
            <a:off x="5367275" y="25431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Candace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9758A4-9FF3-F94F-9DA6-4BE886C3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582" y="2912432"/>
            <a:ext cx="3699516" cy="20479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D072E8-13DD-314F-AD9D-60FCA84DC040}"/>
              </a:ext>
            </a:extLst>
          </p:cNvPr>
          <p:cNvSpPr txBox="1"/>
          <p:nvPr/>
        </p:nvSpPr>
        <p:spPr>
          <a:xfrm>
            <a:off x="9207978" y="25431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 : Blueprint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60D22-890B-E14D-BBF5-6A33ED16DD25}"/>
              </a:ext>
            </a:extLst>
          </p:cNvPr>
          <p:cNvSpPr txBox="1"/>
          <p:nvPr/>
        </p:nvSpPr>
        <p:spPr>
          <a:xfrm>
            <a:off x="4389381" y="1533923"/>
            <a:ext cx="5522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Corrected Ground Truth(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noah_ar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_first version)</a:t>
            </a:r>
          </a:p>
        </p:txBody>
      </p:sp>
    </p:spTree>
    <p:extLst>
      <p:ext uri="{BB962C8B-B14F-4D97-AF65-F5344CB8AC3E}">
        <p14:creationId xmlns:p14="http://schemas.microsoft.com/office/powerpoint/2010/main" val="1031207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62EF-8F2D-EB43-BA8E-331815F3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Mann-Whitney test on predicted CD14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801B5-1268-BA4C-B340-959195B8F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807" y="2568828"/>
            <a:ext cx="1752600" cy="3111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1E29A-E9F7-2C4F-A17D-DAA66944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2568828"/>
            <a:ext cx="1689100" cy="345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BBE619-C444-AA4C-AC25-CFB293EED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100" y="2505328"/>
            <a:ext cx="1917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028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AA1B-9F53-7547-BD4D-04B0423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08" y="42799"/>
            <a:ext cx="6205151" cy="673894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Performance on CRC </a:t>
            </a:r>
            <a:r>
              <a:rPr lang="en-US" sz="3200" b="1" dirty="0" err="1"/>
              <a:t>cfDNA</a:t>
            </a:r>
            <a:br>
              <a:rPr lang="en-US" sz="3200" b="1" dirty="0"/>
            </a:br>
            <a:r>
              <a:rPr lang="en-US" sz="1800" b="1" dirty="0"/>
              <a:t>(Scaling Neutrophils with Respect to Lymphocytes)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A0A2C-8743-B243-93D6-F22E317A7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5531" y="1017588"/>
            <a:ext cx="4901745" cy="27151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B3322-742F-9040-A093-11E36E677D0F}"/>
              </a:ext>
            </a:extLst>
          </p:cNvPr>
          <p:cNvSpPr txBox="1"/>
          <p:nvPr/>
        </p:nvSpPr>
        <p:spPr>
          <a:xfrm>
            <a:off x="1889695" y="733360"/>
            <a:ext cx="13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</a:t>
            </a:r>
            <a:r>
              <a:rPr lang="en-US" dirty="0" err="1"/>
              <a:t>Reinius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601DE2-D421-D943-9608-8A0FF54F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1884" y="981025"/>
            <a:ext cx="5103372" cy="2826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916D42-70C5-404E-843C-6D84AF723B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427" y="4146538"/>
            <a:ext cx="4775796" cy="2645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A9D0FE-921C-B64C-8389-F0AFBA5EC54B}"/>
              </a:ext>
            </a:extLst>
          </p:cNvPr>
          <p:cNvSpPr txBox="1"/>
          <p:nvPr/>
        </p:nvSpPr>
        <p:spPr>
          <a:xfrm>
            <a:off x="1889695" y="3807840"/>
            <a:ext cx="14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SM(Blueprint)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D2FA8D-DB34-4C4C-A658-B5466368465B}"/>
              </a:ext>
            </a:extLst>
          </p:cNvPr>
          <p:cNvSpPr txBox="1"/>
          <p:nvPr/>
        </p:nvSpPr>
        <p:spPr>
          <a:xfrm>
            <a:off x="7855100" y="716693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SM(Candace)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6185C4-C55D-9544-A3DF-BD9C972F0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225" y="4003063"/>
            <a:ext cx="5034816" cy="27888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27FB51-0850-E448-8F50-53F45A4402FE}"/>
              </a:ext>
            </a:extLst>
          </p:cNvPr>
          <p:cNvSpPr txBox="1"/>
          <p:nvPr/>
        </p:nvSpPr>
        <p:spPr>
          <a:xfrm>
            <a:off x="7737447" y="3732720"/>
            <a:ext cx="166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(Our WGBS)</a:t>
            </a:r>
          </a:p>
        </p:txBody>
      </p:sp>
    </p:spTree>
    <p:extLst>
      <p:ext uri="{BB962C8B-B14F-4D97-AF65-F5344CB8AC3E}">
        <p14:creationId xmlns:p14="http://schemas.microsoft.com/office/powerpoint/2010/main" val="19068252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74DC-F64A-894A-B247-BFC5960F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CpG overlap 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669C9-2B3C-6A4A-BEC3-45D3C8972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6195" y="1272311"/>
            <a:ext cx="5400713" cy="5442099"/>
          </a:xfrm>
        </p:spPr>
      </p:pic>
    </p:spTree>
    <p:extLst>
      <p:ext uri="{BB962C8B-B14F-4D97-AF65-F5344CB8AC3E}">
        <p14:creationId xmlns:p14="http://schemas.microsoft.com/office/powerpoint/2010/main" val="31401142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C80C-5CC7-0D47-BD54-C219AB52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Neu, CD14 overlap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CEBE55B-8569-B942-9FA3-5E6A2131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6" y="1841157"/>
            <a:ext cx="6065299" cy="3836172"/>
          </a:xfrm>
          <a:prstGeom prst="rect">
            <a:avLst/>
          </a:prstGeom>
        </p:spPr>
      </p:pic>
      <p:pic>
        <p:nvPicPr>
          <p:cNvPr id="11" name="Picture 10" descr="A picture containing device&#10;&#10;Description automatically generated">
            <a:extLst>
              <a:ext uri="{FF2B5EF4-FFF2-40B4-BE49-F238E27FC236}">
                <a16:creationId xmlns:a16="http://schemas.microsoft.com/office/drawing/2014/main" id="{8DDD7309-7366-454B-8B47-B9FEC1EA1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318" y="1841157"/>
            <a:ext cx="5559682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1AACFF-7338-7745-8635-972E653EC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9247" y="1192380"/>
            <a:ext cx="5419774" cy="53004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131C7-E56E-9F43-9E0F-B10629751C56}"/>
              </a:ext>
            </a:extLst>
          </p:cNvPr>
          <p:cNvSpPr txBox="1"/>
          <p:nvPr/>
        </p:nvSpPr>
        <p:spPr>
          <a:xfrm rot="16200000">
            <a:off x="4403772" y="272630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Mixture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25C3A3-FEEF-9E47-96A2-01ABEACC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99" y="164219"/>
            <a:ext cx="431456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D36E2-7C9D-224C-B880-CA127470D051}"/>
              </a:ext>
            </a:extLst>
          </p:cNvPr>
          <p:cNvSpPr/>
          <p:nvPr/>
        </p:nvSpPr>
        <p:spPr>
          <a:xfrm>
            <a:off x="174099" y="1020118"/>
            <a:ext cx="2191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(FACS: Including Neu)</a:t>
            </a:r>
          </a:p>
        </p:txBody>
      </p:sp>
    </p:spTree>
    <p:extLst>
      <p:ext uri="{BB962C8B-B14F-4D97-AF65-F5344CB8AC3E}">
        <p14:creationId xmlns:p14="http://schemas.microsoft.com/office/powerpoint/2010/main" val="1380285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F6B45E-DC23-834A-B12C-F999D76A5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0130" y="323219"/>
            <a:ext cx="6681870" cy="66818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6C508-C40A-8A46-B375-195D4DEA1246}"/>
              </a:ext>
            </a:extLst>
          </p:cNvPr>
          <p:cNvSpPr txBox="1"/>
          <p:nvPr/>
        </p:nvSpPr>
        <p:spPr>
          <a:xfrm>
            <a:off x="914400" y="746234"/>
            <a:ext cx="4044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ALL SM and Mixture</a:t>
            </a:r>
          </a:p>
        </p:txBody>
      </p:sp>
    </p:spTree>
    <p:extLst>
      <p:ext uri="{BB962C8B-B14F-4D97-AF65-F5344CB8AC3E}">
        <p14:creationId xmlns:p14="http://schemas.microsoft.com/office/powerpoint/2010/main" val="382180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68D1BFD-C602-B84B-864E-D9DB1139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46840" y="-776858"/>
            <a:ext cx="8411714" cy="84117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9FDA00-56D5-E946-809B-8372B35AB775}"/>
              </a:ext>
            </a:extLst>
          </p:cNvPr>
          <p:cNvSpPr txBox="1"/>
          <p:nvPr/>
        </p:nvSpPr>
        <p:spPr>
          <a:xfrm>
            <a:off x="1754658" y="1099752"/>
            <a:ext cx="288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(using 450k </a:t>
            </a:r>
            <a:r>
              <a:rPr lang="en-US" dirty="0" err="1"/>
              <a:t>Reinius</a:t>
            </a:r>
            <a:r>
              <a:rPr lang="en-US" dirty="0"/>
              <a:t> 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EEB53-B63F-844D-97B6-9301A6D6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43" y="-665206"/>
            <a:ext cx="8188411" cy="8188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13B50-7B58-1547-B44F-E2353512C087}"/>
              </a:ext>
            </a:extLst>
          </p:cNvPr>
          <p:cNvSpPr txBox="1"/>
          <p:nvPr/>
        </p:nvSpPr>
        <p:spPr>
          <a:xfrm>
            <a:off x="8143103" y="926757"/>
            <a:ext cx="206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WGBS_PURE_PBMC</a:t>
            </a:r>
          </a:p>
        </p:txBody>
      </p:sp>
    </p:spTree>
    <p:extLst>
      <p:ext uri="{BB962C8B-B14F-4D97-AF65-F5344CB8AC3E}">
        <p14:creationId xmlns:p14="http://schemas.microsoft.com/office/powerpoint/2010/main" val="134884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AA1B-9F53-7547-BD4D-04B04234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08" y="42799"/>
            <a:ext cx="6205151" cy="673894"/>
          </a:xfrm>
        </p:spPr>
        <p:txBody>
          <a:bodyPr>
            <a:normAutofit/>
          </a:bodyPr>
          <a:lstStyle/>
          <a:p>
            <a:r>
              <a:rPr lang="en-US" sz="3200" b="1" dirty="0"/>
              <a:t>Performance on CRC </a:t>
            </a:r>
            <a:r>
              <a:rPr lang="en-US" sz="3200" b="1" dirty="0" err="1"/>
              <a:t>cfDNA</a:t>
            </a: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A0A2C-8743-B243-93D6-F22E317A7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1" y="1017588"/>
            <a:ext cx="4901746" cy="27151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B3322-742F-9040-A093-11E36E677D0F}"/>
              </a:ext>
            </a:extLst>
          </p:cNvPr>
          <p:cNvSpPr txBox="1"/>
          <p:nvPr/>
        </p:nvSpPr>
        <p:spPr>
          <a:xfrm>
            <a:off x="1889695" y="733360"/>
            <a:ext cx="13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</a:t>
            </a:r>
            <a:r>
              <a:rPr lang="en-US" dirty="0" err="1"/>
              <a:t>Reinius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601DE2-D421-D943-9608-8A0FF54F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84" y="981025"/>
            <a:ext cx="5103372" cy="2826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916D42-70C5-404E-843C-6D84AF723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7" y="4146538"/>
            <a:ext cx="4775797" cy="2645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A9D0FE-921C-B64C-8389-F0AFBA5EC54B}"/>
              </a:ext>
            </a:extLst>
          </p:cNvPr>
          <p:cNvSpPr txBox="1"/>
          <p:nvPr/>
        </p:nvSpPr>
        <p:spPr>
          <a:xfrm>
            <a:off x="1889695" y="3807840"/>
            <a:ext cx="14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SM(Blueprint)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D2FA8D-DB34-4C4C-A658-B5466368465B}"/>
              </a:ext>
            </a:extLst>
          </p:cNvPr>
          <p:cNvSpPr txBox="1"/>
          <p:nvPr/>
        </p:nvSpPr>
        <p:spPr>
          <a:xfrm>
            <a:off x="7855100" y="716693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SM(Candace)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6185C4-C55D-9544-A3DF-BD9C972F0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225" y="4003063"/>
            <a:ext cx="5034816" cy="27888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27FB51-0850-E448-8F50-53F45A4402FE}"/>
              </a:ext>
            </a:extLst>
          </p:cNvPr>
          <p:cNvSpPr txBox="1"/>
          <p:nvPr/>
        </p:nvSpPr>
        <p:spPr>
          <a:xfrm>
            <a:off x="7737447" y="3732720"/>
            <a:ext cx="166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(Our WGBS)</a:t>
            </a:r>
          </a:p>
        </p:txBody>
      </p:sp>
    </p:spTree>
    <p:extLst>
      <p:ext uri="{BB962C8B-B14F-4D97-AF65-F5344CB8AC3E}">
        <p14:creationId xmlns:p14="http://schemas.microsoft.com/office/powerpoint/2010/main" val="282388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517C85-AFC5-1648-B96F-E03D750CFCF8}"/>
              </a:ext>
            </a:extLst>
          </p:cNvPr>
          <p:cNvSpPr txBox="1"/>
          <p:nvPr/>
        </p:nvSpPr>
        <p:spPr>
          <a:xfrm>
            <a:off x="5099933" y="1212089"/>
            <a:ext cx="170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 (Our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6DE0E-98B0-D242-BE02-D9311B4C6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79" y="1581421"/>
            <a:ext cx="4822842" cy="2671426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7CB2F44-6E1F-DF46-B633-56D593F5E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99" y="4115781"/>
            <a:ext cx="4440195" cy="24594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9144B-B025-3B41-81C9-D35637374F11}"/>
              </a:ext>
            </a:extLst>
          </p:cNvPr>
          <p:cNvSpPr txBox="1"/>
          <p:nvPr/>
        </p:nvSpPr>
        <p:spPr>
          <a:xfrm>
            <a:off x="1022544" y="3714379"/>
            <a:ext cx="236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BluePrint</a:t>
            </a:r>
            <a:r>
              <a:rPr lang="en-US" dirty="0"/>
              <a:t>  SM (No Neu)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791D9-E642-8948-AB68-870DFF378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443" y="4252847"/>
            <a:ext cx="4561696" cy="2526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983BAF-9101-7945-B84C-34C41F635181}"/>
              </a:ext>
            </a:extLst>
          </p:cNvPr>
          <p:cNvSpPr txBox="1"/>
          <p:nvPr/>
        </p:nvSpPr>
        <p:spPr>
          <a:xfrm>
            <a:off x="7989480" y="3909954"/>
            <a:ext cx="35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BluePrint</a:t>
            </a:r>
            <a:r>
              <a:rPr lang="en-US" dirty="0"/>
              <a:t>  SM (Neu Normalized out)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3A6C95-E735-304F-A48F-40314283FBF3}"/>
              </a:ext>
            </a:extLst>
          </p:cNvPr>
          <p:cNvSpPr txBox="1">
            <a:spLocks/>
          </p:cNvSpPr>
          <p:nvPr/>
        </p:nvSpPr>
        <p:spPr>
          <a:xfrm>
            <a:off x="471614" y="-1856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Test on our Bulk PBMC(revisited)</a:t>
            </a:r>
          </a:p>
        </p:txBody>
      </p:sp>
    </p:spTree>
    <p:extLst>
      <p:ext uri="{BB962C8B-B14F-4D97-AF65-F5344CB8AC3E}">
        <p14:creationId xmlns:p14="http://schemas.microsoft.com/office/powerpoint/2010/main" val="1139297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70848B-289E-4741-8D00-B942506F5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034" y="-921830"/>
            <a:ext cx="8701657" cy="8701657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DCCC4B-0763-8447-A199-D8048E01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6840" y="-776858"/>
            <a:ext cx="8411714" cy="8411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7CE2DD-3EC0-7742-BF95-2768404E9DCC}"/>
              </a:ext>
            </a:extLst>
          </p:cNvPr>
          <p:cNvSpPr txBox="1"/>
          <p:nvPr/>
        </p:nvSpPr>
        <p:spPr>
          <a:xfrm>
            <a:off x="1754658" y="1099752"/>
            <a:ext cx="288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(using 450k </a:t>
            </a:r>
            <a:r>
              <a:rPr lang="en-US" dirty="0" err="1"/>
              <a:t>Reinius</a:t>
            </a:r>
            <a:r>
              <a:rPr lang="en-US" dirty="0"/>
              <a:t> data)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C93A1-61D6-4649-9D35-4DF841052445}"/>
              </a:ext>
            </a:extLst>
          </p:cNvPr>
          <p:cNvSpPr txBox="1"/>
          <p:nvPr/>
        </p:nvSpPr>
        <p:spPr>
          <a:xfrm>
            <a:off x="7714593" y="94593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PBMC</a:t>
            </a:r>
          </a:p>
        </p:txBody>
      </p:sp>
    </p:spTree>
    <p:extLst>
      <p:ext uri="{BB962C8B-B14F-4D97-AF65-F5344CB8AC3E}">
        <p14:creationId xmlns:p14="http://schemas.microsoft.com/office/powerpoint/2010/main" val="2679325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02FD-8EF9-0C44-82D9-CE096AAE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CRC </a:t>
            </a:r>
            <a:r>
              <a:rPr lang="en-US" dirty="0" err="1"/>
              <a:t>cfDNA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0E6542-6B67-344E-A153-5F459961A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760" y="2345339"/>
            <a:ext cx="6007100" cy="3365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52967-11CB-B04E-BE6D-3B780CA3F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28" y="2345339"/>
            <a:ext cx="5756872" cy="3188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3D846B-039E-2046-BAFF-B06A4BBC10F8}"/>
              </a:ext>
            </a:extLst>
          </p:cNvPr>
          <p:cNvSpPr txBox="1"/>
          <p:nvPr/>
        </p:nvSpPr>
        <p:spPr>
          <a:xfrm>
            <a:off x="2186152" y="1976007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BL_no_Neu</a:t>
            </a:r>
            <a:r>
              <a:rPr lang="en-US" dirty="0"/>
              <a:t> 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965F1-F6D3-1B49-A714-BE1630A0A511}"/>
              </a:ext>
            </a:extLst>
          </p:cNvPr>
          <p:cNvSpPr txBox="1"/>
          <p:nvPr/>
        </p:nvSpPr>
        <p:spPr>
          <a:xfrm>
            <a:off x="7935241" y="1833347"/>
            <a:ext cx="15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WGBS SM</a:t>
            </a:r>
          </a:p>
        </p:txBody>
      </p:sp>
    </p:spTree>
    <p:extLst>
      <p:ext uri="{BB962C8B-B14F-4D97-AF65-F5344CB8AC3E}">
        <p14:creationId xmlns:p14="http://schemas.microsoft.com/office/powerpoint/2010/main" val="3558724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D6DF-A11A-DD40-BA02-3129D313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9" y="18284"/>
            <a:ext cx="3954517" cy="1325563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  <a:br>
              <a:rPr lang="en-US" sz="2400" dirty="0"/>
            </a:br>
            <a:r>
              <a:rPr lang="en-US" sz="1800" dirty="0"/>
              <a:t>(FACS Neu Normalized)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A1BAE-0397-6345-A1AF-5AB0948D9771}"/>
              </a:ext>
            </a:extLst>
          </p:cNvPr>
          <p:cNvSpPr txBox="1"/>
          <p:nvPr/>
        </p:nvSpPr>
        <p:spPr>
          <a:xfrm rot="16200000">
            <a:off x="2656873" y="2610690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Mixture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865B769-CC94-7143-82B1-DFA8C63E3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568" y="0"/>
            <a:ext cx="8255428" cy="6697253"/>
          </a:xfrm>
        </p:spPr>
      </p:pic>
    </p:spTree>
    <p:extLst>
      <p:ext uri="{BB962C8B-B14F-4D97-AF65-F5344CB8AC3E}">
        <p14:creationId xmlns:p14="http://schemas.microsoft.com/office/powerpoint/2010/main" val="391686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E1690-E5F5-854D-A708-5B29911F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551" y="-112786"/>
            <a:ext cx="5473670" cy="708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25F42-C168-8C4A-949F-091095CE135C}"/>
              </a:ext>
            </a:extLst>
          </p:cNvPr>
          <p:cNvSpPr txBox="1"/>
          <p:nvPr/>
        </p:nvSpPr>
        <p:spPr>
          <a:xfrm>
            <a:off x="1439683" y="1080328"/>
            <a:ext cx="153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89989-4731-C849-B913-8A2C80A3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3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30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68D1BFD-C602-B84B-864E-D9DB1139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46840" y="-776858"/>
            <a:ext cx="8411714" cy="84117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9FDA00-56D5-E946-809B-8372B35AB775}"/>
              </a:ext>
            </a:extLst>
          </p:cNvPr>
          <p:cNvSpPr txBox="1"/>
          <p:nvPr/>
        </p:nvSpPr>
        <p:spPr>
          <a:xfrm>
            <a:off x="1754658" y="1099752"/>
            <a:ext cx="288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(using 450k </a:t>
            </a:r>
            <a:r>
              <a:rPr lang="en-US" dirty="0" err="1"/>
              <a:t>Reinius</a:t>
            </a:r>
            <a:r>
              <a:rPr lang="en-US" dirty="0"/>
              <a:t>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4DF61-FD8C-2C41-A97A-345DA2BE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73" y="-278028"/>
            <a:ext cx="5473670" cy="7083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F8442A-B84F-F445-857E-45904B25A772}"/>
              </a:ext>
            </a:extLst>
          </p:cNvPr>
          <p:cNvSpPr txBox="1"/>
          <p:nvPr/>
        </p:nvSpPr>
        <p:spPr>
          <a:xfrm>
            <a:off x="8433607" y="915086"/>
            <a:ext cx="153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</p:spTree>
    <p:extLst>
      <p:ext uri="{BB962C8B-B14F-4D97-AF65-F5344CB8AC3E}">
        <p14:creationId xmlns:p14="http://schemas.microsoft.com/office/powerpoint/2010/main" val="1730885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68D1BFD-C602-B84B-864E-D9DB1139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46840" y="-776858"/>
            <a:ext cx="8411714" cy="84117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9FDA00-56D5-E946-809B-8372B35AB775}"/>
              </a:ext>
            </a:extLst>
          </p:cNvPr>
          <p:cNvSpPr txBox="1"/>
          <p:nvPr/>
        </p:nvSpPr>
        <p:spPr>
          <a:xfrm>
            <a:off x="1754658" y="1099752"/>
            <a:ext cx="288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(using 450k </a:t>
            </a:r>
            <a:r>
              <a:rPr lang="en-US" dirty="0" err="1"/>
              <a:t>Reinius</a:t>
            </a:r>
            <a:r>
              <a:rPr lang="en-US" dirty="0"/>
              <a:t> 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EEB53-B63F-844D-97B6-9301A6D6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02443" y="-665206"/>
            <a:ext cx="8188411" cy="8188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13B50-7B58-1547-B44F-E2353512C087}"/>
              </a:ext>
            </a:extLst>
          </p:cNvPr>
          <p:cNvSpPr txBox="1"/>
          <p:nvPr/>
        </p:nvSpPr>
        <p:spPr>
          <a:xfrm>
            <a:off x="8143103" y="926757"/>
            <a:ext cx="10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3451937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F7A15-1A5E-A04A-8677-330C16C3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2411" y="-665206"/>
            <a:ext cx="8188411" cy="8188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CCA208-CC9E-534D-B7DB-20F142C16649}"/>
              </a:ext>
            </a:extLst>
          </p:cNvPr>
          <p:cNvSpPr txBox="1"/>
          <p:nvPr/>
        </p:nvSpPr>
        <p:spPr>
          <a:xfrm>
            <a:off x="1948249" y="926757"/>
            <a:ext cx="206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WGBS_PURE_PBMC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5C83B-0176-F149-89AD-6D816D50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02443" y="-665206"/>
            <a:ext cx="8188411" cy="8188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74743-0D57-7746-BE3C-2E2BC43AD971}"/>
              </a:ext>
            </a:extLst>
          </p:cNvPr>
          <p:cNvSpPr txBox="1"/>
          <p:nvPr/>
        </p:nvSpPr>
        <p:spPr>
          <a:xfrm>
            <a:off x="8143103" y="926757"/>
            <a:ext cx="10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9669502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36E6-FD04-354C-AEA0-E69DBBEB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Hypo+hyper</a:t>
            </a:r>
            <a:r>
              <a:rPr lang="en-US" dirty="0"/>
              <a:t> </a:t>
            </a:r>
            <a:r>
              <a:rPr lang="en-US" dirty="0" err="1"/>
              <a:t>wgbs</a:t>
            </a:r>
            <a:r>
              <a:rPr lang="en-US" dirty="0"/>
              <a:t> based SM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CF50F-EB70-8B4B-A9BC-BEDE76B4A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6245" y="2162433"/>
            <a:ext cx="7639510" cy="42316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30C62-8F80-624F-9D5B-6D5B95603B47}"/>
              </a:ext>
            </a:extLst>
          </p:cNvPr>
          <p:cNvSpPr txBox="1"/>
          <p:nvPr/>
        </p:nvSpPr>
        <p:spPr>
          <a:xfrm>
            <a:off x="4880919" y="169068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PBMC</a:t>
            </a:r>
          </a:p>
        </p:txBody>
      </p:sp>
    </p:spTree>
    <p:extLst>
      <p:ext uri="{BB962C8B-B14F-4D97-AF65-F5344CB8AC3E}">
        <p14:creationId xmlns:p14="http://schemas.microsoft.com/office/powerpoint/2010/main" val="102007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68D1BFD-C602-B84B-864E-D9DB1139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46840" y="-776858"/>
            <a:ext cx="8411714" cy="841171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9FDA00-56D5-E946-809B-8372B35AB775}"/>
              </a:ext>
            </a:extLst>
          </p:cNvPr>
          <p:cNvSpPr txBox="1"/>
          <p:nvPr/>
        </p:nvSpPr>
        <p:spPr>
          <a:xfrm>
            <a:off x="1754658" y="1099752"/>
            <a:ext cx="288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 (using 450k </a:t>
            </a:r>
            <a:r>
              <a:rPr lang="en-US" dirty="0" err="1"/>
              <a:t>Reinius</a:t>
            </a:r>
            <a:r>
              <a:rPr lang="en-US" dirty="0"/>
              <a:t> 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EEB53-B63F-844D-97B6-9301A6D6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02443" y="-665206"/>
            <a:ext cx="8188411" cy="8188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13B50-7B58-1547-B44F-E2353512C087}"/>
              </a:ext>
            </a:extLst>
          </p:cNvPr>
          <p:cNvSpPr txBox="1"/>
          <p:nvPr/>
        </p:nvSpPr>
        <p:spPr>
          <a:xfrm>
            <a:off x="8143103" y="926757"/>
            <a:ext cx="10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405162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F7A15-1A5E-A04A-8677-330C16C3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2411" y="-665206"/>
            <a:ext cx="8188411" cy="8188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CCA208-CC9E-534D-B7DB-20F142C16649}"/>
              </a:ext>
            </a:extLst>
          </p:cNvPr>
          <p:cNvSpPr txBox="1"/>
          <p:nvPr/>
        </p:nvSpPr>
        <p:spPr>
          <a:xfrm>
            <a:off x="1948249" y="926757"/>
            <a:ext cx="206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WGBS_PURE_PBMC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5C83B-0176-F149-89AD-6D816D50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02443" y="-665206"/>
            <a:ext cx="8188411" cy="8188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74743-0D57-7746-BE3C-2E2BC43AD971}"/>
              </a:ext>
            </a:extLst>
          </p:cNvPr>
          <p:cNvSpPr txBox="1"/>
          <p:nvPr/>
        </p:nvSpPr>
        <p:spPr>
          <a:xfrm>
            <a:off x="8143103" y="926757"/>
            <a:ext cx="10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2538486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1165</Words>
  <Application>Microsoft Macintosh PowerPoint</Application>
  <PresentationFormat>Widescreen</PresentationFormat>
  <Paragraphs>262</Paragraphs>
  <Slides>79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SM using public data</vt:lpstr>
      <vt:lpstr>PowerPoint Presentation</vt:lpstr>
      <vt:lpstr>Deconvolution Result</vt:lpstr>
      <vt:lpstr>Deconvolution Result</vt:lpstr>
      <vt:lpstr>PowerPoint Presentation</vt:lpstr>
      <vt:lpstr>Our Pure PBMC data</vt:lpstr>
      <vt:lpstr>PowerPoint Presentation</vt:lpstr>
      <vt:lpstr>PowerPoint Presentation</vt:lpstr>
      <vt:lpstr>PowerPoint Presentation</vt:lpstr>
      <vt:lpstr>PowerPoint Presentation</vt:lpstr>
      <vt:lpstr>Accomando dataset</vt:lpstr>
      <vt:lpstr>Accomando dataset</vt:lpstr>
      <vt:lpstr>Combined(hypo+hyper) SM from Reinius Data</vt:lpstr>
      <vt:lpstr>PowerPoint Presentation</vt:lpstr>
      <vt:lpstr>PowerPoint Presentation</vt:lpstr>
      <vt:lpstr>Accomando dataset</vt:lpstr>
      <vt:lpstr>SM based on our WGBS data (450k positions)</vt:lpstr>
      <vt:lpstr>Test on Reinius pure data</vt:lpstr>
      <vt:lpstr>Test on Blueprint pure data</vt:lpstr>
      <vt:lpstr>PowerPoint Presentation</vt:lpstr>
      <vt:lpstr>Test on Bulk PBMC</vt:lpstr>
      <vt:lpstr>PowerPoint Presentation</vt:lpstr>
      <vt:lpstr>PowerPoint Presentation</vt:lpstr>
      <vt:lpstr>Test on our Bulk PBMC(revisited)</vt:lpstr>
      <vt:lpstr>Test on our Bulk PBMC(revisited)</vt:lpstr>
      <vt:lpstr>PowerPoint Presentation</vt:lpstr>
      <vt:lpstr>PowerPoint Presentation</vt:lpstr>
      <vt:lpstr>SM based on Blueprint data</vt:lpstr>
      <vt:lpstr>PowerPoint Presentation</vt:lpstr>
      <vt:lpstr>PowerPoint Presentation</vt:lpstr>
      <vt:lpstr>Comparison of two WGBS (450k position) SM</vt:lpstr>
      <vt:lpstr>PowerPoint Presentation</vt:lpstr>
      <vt:lpstr>PowerPoint Presentation</vt:lpstr>
      <vt:lpstr>PowerPoint Presentation</vt:lpstr>
      <vt:lpstr>PowerPoint Presentation</vt:lpstr>
      <vt:lpstr>Neu, CD14 overlap in the SM</vt:lpstr>
      <vt:lpstr>PowerPoint Presentation</vt:lpstr>
      <vt:lpstr>Normalization Issue</vt:lpstr>
      <vt:lpstr>Summary</vt:lpstr>
      <vt:lpstr>Summary</vt:lpstr>
      <vt:lpstr>PowerPoint Presentation</vt:lpstr>
      <vt:lpstr>Performance on CRC cfDNA </vt:lpstr>
      <vt:lpstr>Performance on CRC cfDNA </vt:lpstr>
      <vt:lpstr>Mann-Whitney test on Deconvolution Result</vt:lpstr>
      <vt:lpstr>Mann-Whitney test on Deconvolution Result</vt:lpstr>
      <vt:lpstr>Mann-Whitney test on Deconvolution Result</vt:lpstr>
      <vt:lpstr>Mann-Whitney test on Deconvolution Result</vt:lpstr>
      <vt:lpstr>Mann-Whitney test on Deconvolution Result</vt:lpstr>
      <vt:lpstr>Mann-Whitney test on Deconvolution Result</vt:lpstr>
      <vt:lpstr>Mann-Whitney test on Deconvolution Result</vt:lpstr>
      <vt:lpstr>Round Robin Signature Matrix Analysis Summary</vt:lpstr>
      <vt:lpstr>PowerPoint Presentation</vt:lpstr>
      <vt:lpstr>Does Standard deviation change with input amount?</vt:lpstr>
      <vt:lpstr>Does Standard deviation change with input amount?</vt:lpstr>
      <vt:lpstr>PowerPoint Presentation</vt:lpstr>
      <vt:lpstr>PowerPoint Presentation</vt:lpstr>
      <vt:lpstr>Looking for a better SM algorithm</vt:lpstr>
      <vt:lpstr>PowerPoint Presentation</vt:lpstr>
      <vt:lpstr>PowerPoint Presentation</vt:lpstr>
      <vt:lpstr>PowerPoint Presentation</vt:lpstr>
      <vt:lpstr>Supp</vt:lpstr>
      <vt:lpstr>PowerPoint Presentation</vt:lpstr>
      <vt:lpstr>PowerPoint Presentation</vt:lpstr>
      <vt:lpstr>Mann-Whitney test on predicted CD14</vt:lpstr>
      <vt:lpstr>Performance on CRC cfDNA (Scaling Neutrophils with Respect to Lymphocytes)</vt:lpstr>
      <vt:lpstr>CpG overlap </vt:lpstr>
      <vt:lpstr>Neu, CD14 overlap</vt:lpstr>
      <vt:lpstr>Summary</vt:lpstr>
      <vt:lpstr>PowerPoint Presentation</vt:lpstr>
      <vt:lpstr>Performance on CRC cfDNA</vt:lpstr>
      <vt:lpstr>PowerPoint Presentation</vt:lpstr>
      <vt:lpstr>PowerPoint Presentation</vt:lpstr>
      <vt:lpstr>On CRC cfDNA</vt:lpstr>
      <vt:lpstr>Summary (FACS Neu Normalized)</vt:lpstr>
      <vt:lpstr>PowerPoint Presentation</vt:lpstr>
      <vt:lpstr>PowerPoint Presentation</vt:lpstr>
      <vt:lpstr>PowerPoint Presentation</vt:lpstr>
      <vt:lpstr>PowerPoint Presentation</vt:lpstr>
      <vt:lpstr>Hypo+hyper wgbs based 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 using public data</dc:title>
  <dc:creator>Alahi, Irfan</dc:creator>
  <cp:lastModifiedBy>Alahi, Irfan</cp:lastModifiedBy>
  <cp:revision>118</cp:revision>
  <dcterms:created xsi:type="dcterms:W3CDTF">2020-08-13T22:25:42Z</dcterms:created>
  <dcterms:modified xsi:type="dcterms:W3CDTF">2020-11-18T20:40:29Z</dcterms:modified>
</cp:coreProperties>
</file>